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A775-8F18-497D-A02F-02019F598DA4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F44-49A1-424B-996C-D6275F785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750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A775-8F18-497D-A02F-02019F598DA4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F44-49A1-424B-996C-D6275F785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733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A775-8F18-497D-A02F-02019F598DA4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F44-49A1-424B-996C-D6275F785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92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A775-8F18-497D-A02F-02019F598DA4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F44-49A1-424B-996C-D6275F785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90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A775-8F18-497D-A02F-02019F598DA4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F44-49A1-424B-996C-D6275F785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96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A775-8F18-497D-A02F-02019F598DA4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F44-49A1-424B-996C-D6275F785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30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A775-8F18-497D-A02F-02019F598DA4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F44-49A1-424B-996C-D6275F785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61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A775-8F18-497D-A02F-02019F598DA4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F44-49A1-424B-996C-D6275F785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37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A775-8F18-497D-A02F-02019F598DA4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F44-49A1-424B-996C-D6275F785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021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A775-8F18-497D-A02F-02019F598DA4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F44-49A1-424B-996C-D6275F785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008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A775-8F18-497D-A02F-02019F598DA4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FF44-49A1-424B-996C-D6275F785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05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1A775-8F18-497D-A02F-02019F598DA4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DFF44-49A1-424B-996C-D6275F785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84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00251" y="1122363"/>
            <a:ext cx="11423175" cy="2387600"/>
          </a:xfrm>
        </p:spPr>
        <p:txBody>
          <a:bodyPr>
            <a:noAutofit/>
          </a:bodyPr>
          <a:lstStyle/>
          <a:p>
            <a:r>
              <a:rPr lang="it-IT" sz="3200" b="1" dirty="0"/>
              <a:t>Frequenza di fallimento della terapia di prima linea basata su INI vs. PI a partire dal 2008 (anno di inizio INI), </a:t>
            </a:r>
            <a:r>
              <a:rPr lang="it-IT" sz="3200" b="1" dirty="0" err="1"/>
              <a:t>durability</a:t>
            </a:r>
            <a:r>
              <a:rPr lang="it-IT" sz="3200" b="1" dirty="0"/>
              <a:t> dei due tipi di trattamento e caratteristiche del paziente selezionato per DTG in prima linea (inclusa analisi di efficacia per follow-up possibile ad oggi</a:t>
            </a:r>
            <a:r>
              <a:rPr lang="it-IT" sz="3200" b="1" dirty="0" smtClean="0"/>
              <a:t>)</a:t>
            </a:r>
            <a:endParaRPr lang="it-IT" sz="32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sz="4400" dirty="0" smtClean="0"/>
          </a:p>
          <a:p>
            <a:r>
              <a:rPr lang="it-IT" sz="4400" dirty="0" smtClean="0"/>
              <a:t>Gruppo B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160146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Attività svolte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Criteri di inclusione</a:t>
            </a:r>
          </a:p>
          <a:p>
            <a:pPr lvl="1"/>
            <a:r>
              <a:rPr lang="it-IT" dirty="0" smtClean="0"/>
              <a:t>Pazienti HIV che iniziano il primo regime terapeutico</a:t>
            </a:r>
          </a:p>
          <a:p>
            <a:pPr lvl="1"/>
            <a:r>
              <a:rPr lang="it-IT" dirty="0" smtClean="0"/>
              <a:t>Trattati dal 2008 in poi</a:t>
            </a:r>
          </a:p>
          <a:p>
            <a:pPr lvl="2"/>
            <a:r>
              <a:rPr lang="it-IT" dirty="0" smtClean="0"/>
              <a:t>Trattati solo con INI, ma senza PI né NNRTI</a:t>
            </a:r>
          </a:p>
          <a:p>
            <a:pPr lvl="2"/>
            <a:r>
              <a:rPr lang="it-IT" dirty="0" smtClean="0"/>
              <a:t>Trattati solo con PI, ma senza INI né NNRTI</a:t>
            </a:r>
          </a:p>
          <a:p>
            <a:r>
              <a:rPr lang="it-IT" dirty="0" smtClean="0"/>
              <a:t>Creazione degli script SQL da parte di tutto il gruppo per l’estrazione dei dati secondo i criteri di cui sopra</a:t>
            </a:r>
          </a:p>
          <a:p>
            <a:pPr lvl="1"/>
            <a:r>
              <a:rPr lang="it-IT" dirty="0" smtClean="0"/>
              <a:t>Spiegazione della struttura base di una </a:t>
            </a:r>
            <a:r>
              <a:rPr lang="it-IT" dirty="0" err="1" smtClean="0"/>
              <a:t>query</a:t>
            </a:r>
            <a:r>
              <a:rPr lang="it-IT" dirty="0" smtClean="0"/>
              <a:t> SQL: SELECT, FROM, WHERE, LIKE, AND, OR, YEAR, JOIN, ecc.</a:t>
            </a:r>
          </a:p>
          <a:p>
            <a:r>
              <a:rPr lang="it-IT" dirty="0" smtClean="0"/>
              <a:t>Elaborazione del risultato della </a:t>
            </a:r>
            <a:r>
              <a:rPr lang="it-IT" dirty="0" err="1" smtClean="0"/>
              <a:t>query</a:t>
            </a:r>
            <a:endParaRPr lang="it-IT" dirty="0" smtClean="0"/>
          </a:p>
          <a:p>
            <a:pPr lvl="1"/>
            <a:r>
              <a:rPr lang="it-IT" dirty="0" smtClean="0"/>
              <a:t>Pazienti trattati con INI: 98 (DTG: 28; RAL: 55; EVG: 15)</a:t>
            </a:r>
          </a:p>
          <a:p>
            <a:pPr lvl="1"/>
            <a:r>
              <a:rPr lang="it-IT" dirty="0" smtClean="0"/>
              <a:t>Pazienti trattati con PI: 726 (da revisionare tramite esclusione di terapi</a:t>
            </a:r>
            <a:r>
              <a:rPr lang="it-IT" dirty="0" smtClean="0"/>
              <a:t>e non triple</a:t>
            </a:r>
            <a:r>
              <a:rPr lang="it-IT" dirty="0" smtClean="0"/>
              <a:t>)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2691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Frequenza di fallimento della terapia di prima linea basata su INI vs. PI a partire dal 2008 (anno di inizio INI), durability dei due tipi di trattamento e caratteristiche del paziente selezionato per DTG in prima linea (inclusa analisi di efficacia per follow-up possibile ad oggi)</vt:lpstr>
      <vt:lpstr>Attività svolte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Frequenza di fallimento della terapia di prima linea basata su INI vs. PI a partire dal 2008 (anno di inizio INI), durability dei due tipi di trattamento e caratteristiche del paziente selezionato per DTG in prima linea (inclusa analisi di efficacia per follow-up possibile ad oggi)</dc:title>
  <dc:creator>fondazione icona</dc:creator>
  <cp:lastModifiedBy>fondazione icona</cp:lastModifiedBy>
  <cp:revision>2</cp:revision>
  <dcterms:created xsi:type="dcterms:W3CDTF">2016-10-06T16:22:17Z</dcterms:created>
  <dcterms:modified xsi:type="dcterms:W3CDTF">2016-10-06T16:23:39Z</dcterms:modified>
</cp:coreProperties>
</file>