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4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82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8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94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76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7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19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2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3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0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01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2632-EF20-B84D-8619-F8641BD8EA75}" type="datetimeFigureOut">
              <a:rPr lang="it-IT" smtClean="0"/>
              <a:t>06/10/16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4A58-F3EF-384A-9BD9-BCC885EAB77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39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813" y="439563"/>
            <a:ext cx="8726791" cy="1709413"/>
          </a:xfrm>
          <a:solidFill>
            <a:srgbClr val="000090"/>
          </a:solidFill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FFFFFF"/>
                </a:solidFill>
              </a:rPr>
              <a:t>Virological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failures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smtClean="0">
                <a:solidFill>
                  <a:srgbClr val="FFFFFF"/>
                </a:solidFill>
              </a:rPr>
              <a:t>to </a:t>
            </a:r>
            <a:r>
              <a:rPr lang="it-IT" dirty="0" err="1" smtClean="0">
                <a:solidFill>
                  <a:srgbClr val="FFFFFF"/>
                </a:solidFill>
              </a:rPr>
              <a:t>raltegravir</a:t>
            </a:r>
            <a:r>
              <a:rPr lang="it-IT" dirty="0" smtClean="0">
                <a:solidFill>
                  <a:srgbClr val="FFFFFF"/>
                </a:solidFill>
              </a:rPr>
              <a:t> (RAL) in ARCA database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340831"/>
          </a:xfrm>
        </p:spPr>
        <p:txBody>
          <a:bodyPr/>
          <a:lstStyle/>
          <a:p>
            <a:r>
              <a:rPr lang="it-IT" dirty="0" smtClean="0"/>
              <a:t>Gruppo A</a:t>
            </a:r>
          </a:p>
          <a:p>
            <a:r>
              <a:rPr lang="it-IT" dirty="0" smtClean="0"/>
              <a:t>AMS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38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pic>
        <p:nvPicPr>
          <p:cNvPr id="5" name="Immagine 4" descr="Schermata 2016-10-06 alle 17.36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7297"/>
            <a:ext cx="9144000" cy="306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8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873"/>
            <a:ext cx="8229600" cy="1143000"/>
          </a:xfrm>
        </p:spPr>
        <p:txBody>
          <a:bodyPr/>
          <a:lstStyle/>
          <a:p>
            <a:r>
              <a:rPr lang="it-IT" dirty="0" smtClean="0"/>
              <a:t>BACKGROUND</a:t>
            </a:r>
            <a:endParaRPr lang="it-IT" dirty="0"/>
          </a:p>
        </p:txBody>
      </p:sp>
      <p:pic>
        <p:nvPicPr>
          <p:cNvPr id="4" name="Immagine 3" descr="Schermata 2016-10-06 alle 17.40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7671"/>
            <a:ext cx="9144000" cy="2222072"/>
          </a:xfrm>
          <a:prstGeom prst="rect">
            <a:avLst/>
          </a:prstGeom>
        </p:spPr>
      </p:pic>
      <p:pic>
        <p:nvPicPr>
          <p:cNvPr id="5" name="Immagine 4" descr="Schermata 2016-10-06 alle 17.44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1868"/>
            <a:ext cx="9144000" cy="252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1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785" y="1417638"/>
            <a:ext cx="8684868" cy="5206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PRIMARIO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FALLIMENTI VIROLOGICI A RAL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SECONDARI</a:t>
            </a:r>
          </a:p>
          <a:p>
            <a:endParaRPr lang="it-IT" dirty="0" smtClean="0"/>
          </a:p>
          <a:p>
            <a:r>
              <a:rPr lang="it-IT" dirty="0" smtClean="0"/>
              <a:t>FALLIMENTI VIROLOGICI CON MUTAZIONI</a:t>
            </a:r>
          </a:p>
          <a:p>
            <a:r>
              <a:rPr lang="it-IT" dirty="0" smtClean="0"/>
              <a:t>FALLIMENTI VIROLOGICI SENZA </a:t>
            </a:r>
            <a:r>
              <a:rPr lang="it-IT" dirty="0" smtClean="0"/>
              <a:t>MUTAZIONI</a:t>
            </a:r>
          </a:p>
        </p:txBody>
      </p:sp>
    </p:spTree>
    <p:extLst>
      <p:ext uri="{BB962C8B-B14F-4D97-AF65-F5344CB8AC3E}">
        <p14:creationId xmlns:p14="http://schemas.microsoft.com/office/powerpoint/2010/main" val="86953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81401"/>
            <a:ext cx="8229600" cy="897531"/>
          </a:xfrm>
        </p:spPr>
        <p:txBody>
          <a:bodyPr/>
          <a:lstStyle/>
          <a:p>
            <a:r>
              <a:rPr lang="it-IT" dirty="0" smtClean="0"/>
              <a:t>Definizioni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72989" y="1045320"/>
            <a:ext cx="8716615" cy="5548128"/>
          </a:xfrm>
        </p:spPr>
        <p:txBody>
          <a:bodyPr>
            <a:normAutofit/>
          </a:bodyPr>
          <a:lstStyle/>
          <a:p>
            <a:r>
              <a:rPr lang="it-IT" b="1" dirty="0"/>
              <a:t>Tutti i pazienti </a:t>
            </a:r>
            <a:r>
              <a:rPr lang="it-IT" b="1" dirty="0" smtClean="0"/>
              <a:t>in terapia con </a:t>
            </a:r>
            <a:r>
              <a:rPr lang="it-IT" b="1" dirty="0" smtClean="0"/>
              <a:t>RAL </a:t>
            </a:r>
            <a:r>
              <a:rPr lang="it-IT" b="1" dirty="0" err="1" smtClean="0"/>
              <a:t>based</a:t>
            </a:r>
            <a:r>
              <a:rPr lang="it-IT" b="1" dirty="0" smtClean="0"/>
              <a:t> </a:t>
            </a:r>
            <a:r>
              <a:rPr lang="it-IT" b="1" dirty="0" err="1" smtClean="0"/>
              <a:t>regimen</a:t>
            </a:r>
            <a:endParaRPr lang="it-IT" b="1" dirty="0"/>
          </a:p>
          <a:p>
            <a:r>
              <a:rPr lang="it-IT" b="1" dirty="0" smtClean="0"/>
              <a:t>Periodo </a:t>
            </a:r>
            <a:r>
              <a:rPr lang="it-IT" b="1" dirty="0"/>
              <a:t>di arruolamento: 01/01/</a:t>
            </a:r>
            <a:r>
              <a:rPr lang="it-IT" b="1" dirty="0" smtClean="0"/>
              <a:t>2008-31/12/2015</a:t>
            </a:r>
            <a:endParaRPr lang="it-IT" b="1" dirty="0"/>
          </a:p>
          <a:p>
            <a:r>
              <a:rPr lang="it-IT" b="1" dirty="0"/>
              <a:t>Pazienti HIV-</a:t>
            </a:r>
            <a:r>
              <a:rPr lang="it-IT" b="1" dirty="0" smtClean="0"/>
              <a:t>1 e HIV-2 naïve, </a:t>
            </a:r>
            <a:r>
              <a:rPr lang="it-IT" b="1" dirty="0" smtClean="0"/>
              <a:t>INI </a:t>
            </a:r>
            <a:r>
              <a:rPr lang="it-IT" b="1" dirty="0" err="1" smtClean="0"/>
              <a:t>naive</a:t>
            </a:r>
            <a:r>
              <a:rPr lang="it-IT" b="1" dirty="0" smtClean="0"/>
              <a:t>, INI </a:t>
            </a:r>
            <a:r>
              <a:rPr lang="it-IT" b="1" dirty="0" err="1" smtClean="0"/>
              <a:t>experienced</a:t>
            </a:r>
            <a:r>
              <a:rPr lang="it-IT" b="1" dirty="0" smtClean="0"/>
              <a:t> con </a:t>
            </a:r>
            <a:r>
              <a:rPr lang="it-IT" b="1" dirty="0"/>
              <a:t>età &gt; 18 anni (</a:t>
            </a:r>
            <a:r>
              <a:rPr lang="it-IT" b="1" dirty="0" err="1" smtClean="0"/>
              <a:t>c.informato</a:t>
            </a:r>
            <a:r>
              <a:rPr lang="it-IT" b="1" dirty="0"/>
              <a:t>)</a:t>
            </a:r>
          </a:p>
          <a:p>
            <a:r>
              <a:rPr lang="it-IT" b="1" dirty="0"/>
              <a:t>Periodo di osservazione almeno </a:t>
            </a:r>
            <a:r>
              <a:rPr lang="it-IT" b="1" dirty="0" smtClean="0"/>
              <a:t>24 weeks</a:t>
            </a:r>
          </a:p>
          <a:p>
            <a:r>
              <a:rPr lang="it-IT" b="1" dirty="0" smtClean="0"/>
              <a:t>Due rilevazioni sopra le 50 copie/</a:t>
            </a:r>
            <a:r>
              <a:rPr lang="it-IT" b="1" dirty="0" err="1" smtClean="0"/>
              <a:t>mL</a:t>
            </a:r>
            <a:r>
              <a:rPr lang="it-IT" b="1" dirty="0"/>
              <a:t> </a:t>
            </a:r>
            <a:r>
              <a:rPr lang="it-IT" b="1" dirty="0" smtClean="0"/>
              <a:t>o una rilevazione &gt;1000 copie/</a:t>
            </a:r>
            <a:r>
              <a:rPr lang="it-IT" b="1" dirty="0" err="1" smtClean="0"/>
              <a:t>mL</a:t>
            </a:r>
            <a:endParaRPr lang="it-IT" b="1" dirty="0" smtClean="0"/>
          </a:p>
          <a:p>
            <a:r>
              <a:rPr lang="it-IT" b="1" dirty="0" smtClean="0"/>
              <a:t>Mancato raggiungimento &lt;50 copie/ml dopo 24 weeks</a:t>
            </a:r>
          </a:p>
          <a:p>
            <a:pPr marL="0" indent="0">
              <a:buNone/>
            </a:pPr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7537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111</Words>
  <Application>Microsoft Macintosh PowerPoint</Application>
  <PresentationFormat>Presentazione su schermo (4:3)</PresentationFormat>
  <Paragraphs>22</Paragraphs>
  <Slides>5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Virological failures to raltegravir (RAL) in ARCA database</vt:lpstr>
      <vt:lpstr>Background</vt:lpstr>
      <vt:lpstr>BACKGROUND</vt:lpstr>
      <vt:lpstr>OBIETTIVI</vt:lpstr>
      <vt:lpstr>Definizioni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Virological failures to raltegravir in ARCA database</dc:title>
  <dc:creator>Antonio Di Biagio</dc:creator>
  <cp:lastModifiedBy>Antonio Di Biagio</cp:lastModifiedBy>
  <cp:revision>6</cp:revision>
  <dcterms:created xsi:type="dcterms:W3CDTF">2016-10-06T15:29:05Z</dcterms:created>
  <dcterms:modified xsi:type="dcterms:W3CDTF">2016-10-06T16:21:26Z</dcterms:modified>
</cp:coreProperties>
</file>