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75" r:id="rId5"/>
    <p:sldId id="280" r:id="rId6"/>
    <p:sldId id="281" r:id="rId7"/>
    <p:sldId id="266" r:id="rId8"/>
    <p:sldId id="278" r:id="rId9"/>
    <p:sldId id="269" r:id="rId10"/>
    <p:sldId id="270" r:id="rId11"/>
    <p:sldId id="261" r:id="rId12"/>
    <p:sldId id="263" r:id="rId13"/>
    <p:sldId id="271" r:id="rId14"/>
    <p:sldId id="279" r:id="rId15"/>
    <p:sldId id="28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338"/>
    <a:srgbClr val="679BA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49" y="2220687"/>
            <a:ext cx="5362302" cy="376210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rgbClr val="A22338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23116" y="783772"/>
            <a:ext cx="3180805" cy="93077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1">
            <a:noAutofit/>
          </a:bodyPr>
          <a:lstStyle>
            <a:lvl1pPr marL="0" indent="0" algn="ctr">
              <a:buNone/>
              <a:defRPr sz="2400" b="1">
                <a:solidFill>
                  <a:srgbClr val="A2233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41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15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99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5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6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2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88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090056" y="103866"/>
            <a:ext cx="6425293" cy="1542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265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223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b="0" dirty="0"/>
              <a:t>Cosa abbiamo imparato dai database </a:t>
            </a:r>
            <a:r>
              <a:rPr lang="it-IT" sz="3200" b="0" dirty="0" smtClean="0"/>
              <a:t>locali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dirty="0" smtClean="0"/>
              <a:t>HIV-RER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Vanni Borghi </a:t>
            </a:r>
          </a:p>
          <a:p>
            <a:r>
              <a:rPr lang="it-IT" dirty="0" smtClean="0"/>
              <a:t>AOU - Modena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2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1102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Creazione </a:t>
            </a:r>
            <a:r>
              <a:rPr lang="it-IT" sz="2000" b="1" dirty="0"/>
              <a:t>di una piattaforma informatica unica di gestione dei pazienti con infezione da HIV</a:t>
            </a:r>
            <a:r>
              <a:rPr lang="it-IT" sz="20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Formazione </a:t>
            </a:r>
            <a:r>
              <a:rPr lang="it-IT" sz="2000" b="1" dirty="0"/>
              <a:t>di data manager clinici per i singoli centri</a:t>
            </a:r>
            <a:r>
              <a:rPr lang="it-IT" sz="20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Creazione </a:t>
            </a:r>
            <a:r>
              <a:rPr lang="it-IT" sz="2000" b="1" dirty="0"/>
              <a:t>di una banca dati informatica nella quale saranno immessi in modo retrospettivo e prospettico i dati epidemiologici, immunologici-virologici e clinici relativi a tutti i pazienti con infezione cronica da HIV seguiti presso i Centri partecipanti; </a:t>
            </a: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Condivisione  </a:t>
            </a:r>
            <a:r>
              <a:rPr lang="it-IT" sz="2000" b="1" dirty="0"/>
              <a:t>di protocolli comuni da parte di tutti i Centri per la gestione clinica dei pazienti con infezione da HIV, basati sulle linee guida correnti</a:t>
            </a:r>
            <a:r>
              <a:rPr lang="it-IT" sz="20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Analisi </a:t>
            </a:r>
            <a:r>
              <a:rPr lang="it-IT" sz="2000" b="1" dirty="0"/>
              <a:t>dei dati raccolti per la valutazione dell’analisi </a:t>
            </a:r>
            <a:r>
              <a:rPr lang="it-IT" sz="2000" b="1" dirty="0" smtClean="0"/>
              <a:t>costo-efficacia delle terapie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336088"/>
            <a:ext cx="7399728" cy="6758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it-IT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Metodi</a:t>
            </a:r>
            <a:endParaRPr lang="en-US" dirty="0"/>
          </a:p>
        </p:txBody>
      </p:sp>
      <p:pic>
        <p:nvPicPr>
          <p:cNvPr id="4" name="Picture 8" descr="logo Regione a color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" y="6556530"/>
            <a:ext cx="2160587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5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09168"/>
              </p:ext>
            </p:extLst>
          </p:nvPr>
        </p:nvGraphicFramePr>
        <p:xfrm>
          <a:off x="611560" y="1606640"/>
          <a:ext cx="7920881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433"/>
                <a:gridCol w="2705184"/>
                <a:gridCol w="374026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ID_CENTER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Alfanumerico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Codice identificativo del centro/reparto che ha preso in carico il paziente. Il valore da indicare è: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000" b="1" u="sng" dirty="0" smtClean="0">
                          <a:solidFill>
                            <a:schemeClr val="tx1"/>
                          </a:solidFill>
                          <a:effectLst/>
                        </a:rPr>
                        <a:t>codice STS11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se 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ambulatorio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codice HSP se reparto ospedaliero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BIRTH_D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Data (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/mm/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aaaa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</a:rPr>
                        <a:t>Data di nascita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ENROL_D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Data (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/mm/</a:t>
                      </a:r>
                      <a:r>
                        <a:rPr lang="it-IT" sz="1600" b="1" dirty="0" err="1">
                          <a:solidFill>
                            <a:schemeClr val="tx1"/>
                          </a:solidFill>
                          <a:effectLst/>
                        </a:rPr>
                        <a:t>aaaa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</a:rPr>
                        <a:t>Data presa in carico del paziente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Numerico. I valori ammessi sono: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1= Maschio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2=Femmina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3=sconosciuto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</a:rPr>
                        <a:t>Sesso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ORIGIN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Numerico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Codice ISTAT del Comune/Stato estero di nascita.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Il valore da indicare è quello ricavato dalla tabella </a:t>
                      </a:r>
                      <a:r>
                        <a:rPr lang="it-IT" sz="2000" b="1" u="none" dirty="0">
                          <a:solidFill>
                            <a:schemeClr val="tx1"/>
                          </a:solidFill>
                          <a:effectLst/>
                        </a:rPr>
                        <a:t>TCOMNOS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914400" y="53067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err="1" smtClean="0"/>
              <a:t>Standardizzazione</a:t>
            </a:r>
            <a:r>
              <a:rPr lang="en-US" sz="3200" dirty="0" smtClean="0"/>
              <a:t> </a:t>
            </a:r>
            <a:r>
              <a:rPr lang="en-US" sz="3200" dirty="0" err="1"/>
              <a:t>dei</a:t>
            </a:r>
            <a:r>
              <a:rPr lang="en-US" sz="3200" dirty="0"/>
              <a:t> </a:t>
            </a:r>
            <a:r>
              <a:rPr lang="en-US" sz="3200" dirty="0" err="1"/>
              <a:t>dati</a:t>
            </a:r>
            <a:r>
              <a:rPr lang="en-US" sz="3200" dirty="0"/>
              <a:t> e SOP</a:t>
            </a:r>
          </a:p>
        </p:txBody>
      </p:sp>
      <p:pic>
        <p:nvPicPr>
          <p:cNvPr id="4" name="Picture 8" descr="logo Regione a color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" y="6542882"/>
            <a:ext cx="2160587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18173"/>
              </p:ext>
            </p:extLst>
          </p:nvPr>
        </p:nvGraphicFramePr>
        <p:xfrm>
          <a:off x="323528" y="1693960"/>
          <a:ext cx="8363272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697"/>
                <a:gridCol w="1215836"/>
                <a:gridCol w="2432531"/>
                <a:gridCol w="377020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WBC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Globuli bianchi/mmc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1312.154.064 (formula leucocitaria)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HB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Emoglobina gr/dl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1312.154.024 (formula leucocitaria)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PLT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Piastrine nx1000/mmc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1312.154.033 (formula leucocitaria)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LINFO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Linfociti N/mmc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1312.154.027 (formula leucocitaria) %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1312.154.068 (formula leucocitaria) #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CD4_P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Percentuale CD4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1409.001 tipizzazione linfocitaria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CD4_T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Numerico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Numero assoluto CD4/mmc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1409.001 tipizzazione linfocitaria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Prestazioni Laboratorio  catalogo SOLE </a:t>
            </a:r>
            <a:endParaRPr kumimoji="0" lang="it-IT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4613498"/>
            <a:ext cx="5667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err="1"/>
              <a:t>Standardazzazione</a:t>
            </a:r>
            <a:r>
              <a:rPr lang="en-US" sz="3200" dirty="0"/>
              <a:t> </a:t>
            </a:r>
            <a:r>
              <a:rPr lang="en-US" sz="3200" dirty="0" err="1"/>
              <a:t>dei</a:t>
            </a:r>
            <a:r>
              <a:rPr lang="en-US" sz="3200" dirty="0"/>
              <a:t> </a:t>
            </a:r>
            <a:r>
              <a:rPr lang="en-US" sz="3200" dirty="0" err="1"/>
              <a:t>dati</a:t>
            </a:r>
            <a:r>
              <a:rPr lang="en-US" sz="3200" dirty="0"/>
              <a:t> e SOP</a:t>
            </a:r>
          </a:p>
        </p:txBody>
      </p:sp>
      <p:pic>
        <p:nvPicPr>
          <p:cNvPr id="7" name="Picture 8" descr="logo Regione a colo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" y="6542882"/>
            <a:ext cx="2160587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4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6592" y="578297"/>
            <a:ext cx="7704856" cy="9233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it-IT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Formazione</a:t>
            </a:r>
            <a:r>
              <a:rPr lang="en-US" dirty="0"/>
              <a:t> </a:t>
            </a:r>
            <a:r>
              <a:rPr lang="en-US" dirty="0" smtClean="0"/>
              <a:t>e data management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9" y="1340768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P</a:t>
            </a:r>
            <a:r>
              <a:rPr lang="en-US" sz="2000" dirty="0" err="1" smtClean="0"/>
              <a:t>rogetto</a:t>
            </a:r>
            <a:r>
              <a:rPr lang="en-US" sz="2000" dirty="0" smtClean="0"/>
              <a:t> di </a:t>
            </a:r>
            <a:r>
              <a:rPr lang="en-US" sz="2000" dirty="0" err="1" smtClean="0"/>
              <a:t>formazione</a:t>
            </a:r>
            <a:r>
              <a:rPr lang="en-US" sz="2000" dirty="0" smtClean="0"/>
              <a:t> per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centri</a:t>
            </a:r>
            <a:r>
              <a:rPr lang="en-US" sz="2000" dirty="0" smtClean="0"/>
              <a:t> RER (</a:t>
            </a:r>
            <a:r>
              <a:rPr lang="en-US" sz="2000" dirty="0" err="1" smtClean="0"/>
              <a:t>fondo</a:t>
            </a:r>
            <a:r>
              <a:rPr lang="en-US" sz="2000" dirty="0" smtClean="0"/>
              <a:t> </a:t>
            </a:r>
            <a:r>
              <a:rPr lang="en-US" sz="2000" dirty="0" err="1" smtClean="0"/>
              <a:t>regionale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Formazione</a:t>
            </a:r>
            <a:r>
              <a:rPr lang="en-US" sz="2000" dirty="0" smtClean="0"/>
              <a:t> di data manager per </a:t>
            </a:r>
            <a:r>
              <a:rPr lang="en-US" sz="2000" dirty="0" err="1" smtClean="0"/>
              <a:t>ogni</a:t>
            </a:r>
            <a:r>
              <a:rPr lang="en-US" sz="2000" dirty="0" smtClean="0"/>
              <a:t> </a:t>
            </a:r>
            <a:r>
              <a:rPr lang="en-US" sz="2000" dirty="0" err="1" smtClean="0"/>
              <a:t>centro</a:t>
            </a:r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Elaborazione</a:t>
            </a:r>
            <a:r>
              <a:rPr lang="en-US" sz="2000" dirty="0" smtClean="0"/>
              <a:t> e </a:t>
            </a:r>
            <a:r>
              <a:rPr lang="en-US" sz="2000" dirty="0" err="1" smtClean="0"/>
              <a:t>trasmissione</a:t>
            </a:r>
            <a:r>
              <a:rPr lang="en-US" sz="2000" dirty="0" smtClean="0"/>
              <a:t> in </a:t>
            </a:r>
            <a:r>
              <a:rPr lang="en-US" sz="2000" dirty="0" err="1" smtClean="0"/>
              <a:t>proprio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dati</a:t>
            </a:r>
            <a:endParaRPr lang="en-US" sz="2000" dirty="0" smtClean="0"/>
          </a:p>
          <a:p>
            <a:r>
              <a:rPr lang="en-US" sz="2000" dirty="0"/>
              <a:t>	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err="1" smtClean="0">
                <a:solidFill>
                  <a:srgbClr val="C00000"/>
                </a:solidFill>
              </a:rPr>
              <a:t>B</a:t>
            </a:r>
            <a:r>
              <a:rPr lang="en-US" sz="2000" dirty="0" err="1" smtClean="0"/>
              <a:t>iostatistico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err="1"/>
              <a:t>grado</a:t>
            </a:r>
            <a:r>
              <a:rPr lang="en-US" sz="2000" dirty="0"/>
              <a:t> di </a:t>
            </a:r>
            <a:r>
              <a:rPr lang="en-US" sz="2000" dirty="0" err="1"/>
              <a:t>fornire</a:t>
            </a:r>
            <a:r>
              <a:rPr lang="en-US" sz="2000" dirty="0"/>
              <a:t> </a:t>
            </a:r>
            <a:r>
              <a:rPr lang="en-US" sz="2000" dirty="0" err="1"/>
              <a:t>assistenza</a:t>
            </a:r>
            <a:r>
              <a:rPr lang="en-US" sz="2000" dirty="0"/>
              <a:t> </a:t>
            </a:r>
            <a:r>
              <a:rPr lang="en-US" sz="2000" dirty="0" err="1"/>
              <a:t>ai</a:t>
            </a:r>
            <a:r>
              <a:rPr lang="en-US" sz="2000" dirty="0"/>
              <a:t> </a:t>
            </a:r>
            <a:r>
              <a:rPr lang="en-US" sz="2000" dirty="0" err="1"/>
              <a:t>centri</a:t>
            </a:r>
            <a:r>
              <a:rPr lang="en-US" sz="2000" dirty="0"/>
              <a:t> </a:t>
            </a:r>
            <a:r>
              <a:rPr lang="en-US" sz="2000" dirty="0" err="1"/>
              <a:t>partecipanti</a:t>
            </a:r>
            <a:r>
              <a:rPr lang="en-US" sz="2000" dirty="0"/>
              <a:t> e </a:t>
            </a:r>
            <a:r>
              <a:rPr lang="en-US" sz="2000" dirty="0" err="1"/>
              <a:t>sulla</a:t>
            </a:r>
            <a:r>
              <a:rPr lang="en-US" sz="2000" dirty="0"/>
              <a:t> </a:t>
            </a:r>
            <a:r>
              <a:rPr lang="en-US" sz="2000" dirty="0" err="1"/>
              <a:t>possibilità</a:t>
            </a:r>
            <a:r>
              <a:rPr lang="en-US" sz="2000" dirty="0"/>
              <a:t> di </a:t>
            </a:r>
            <a:r>
              <a:rPr lang="en-US" sz="2000" dirty="0" err="1"/>
              <a:t>ricavare</a:t>
            </a:r>
            <a:r>
              <a:rPr lang="en-US" sz="2000" dirty="0"/>
              <a:t> </a:t>
            </a:r>
            <a:r>
              <a:rPr lang="en-US" sz="2000" dirty="0" err="1"/>
              <a:t>dati</a:t>
            </a:r>
            <a:r>
              <a:rPr lang="en-US" sz="2000" dirty="0"/>
              <a:t>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036" y="3709235"/>
            <a:ext cx="20193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 Regione a colo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" y="6542882"/>
            <a:ext cx="2160587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904" y="1443841"/>
            <a:ext cx="8022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Avvio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progetto</a:t>
            </a:r>
            <a:r>
              <a:rPr lang="en-US" sz="2400" b="1" dirty="0" smtClean="0"/>
              <a:t> con </a:t>
            </a:r>
            <a:r>
              <a:rPr lang="en-US" sz="2400" b="1" dirty="0" smtClean="0"/>
              <a:t>cinque </a:t>
            </a:r>
            <a:r>
              <a:rPr lang="en-US" sz="2400" b="1" dirty="0" err="1" smtClean="0"/>
              <a:t>strutture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pilota</a:t>
            </a:r>
            <a:r>
              <a:rPr lang="en-US" sz="24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Modena, Reggio Emilia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B050"/>
                </a:solidFill>
              </a:rPr>
              <a:t>Parma, Ferrara, Rimini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r>
              <a:rPr lang="en-US" sz="2400" b="1" dirty="0" smtClean="0"/>
              <a:t>Area </a:t>
            </a:r>
            <a:r>
              <a:rPr lang="en-US" sz="2400" b="1" dirty="0" err="1"/>
              <a:t>vasta</a:t>
            </a:r>
            <a:r>
              <a:rPr lang="en-US" sz="2400" b="1" dirty="0"/>
              <a:t> Romagna: </a:t>
            </a:r>
            <a:r>
              <a:rPr lang="en-US" sz="2400" b="1" dirty="0" smtClean="0"/>
              <a:t>(Rimini, Cesena-Forli, Ravenna)</a:t>
            </a:r>
          </a:p>
          <a:p>
            <a:r>
              <a:rPr lang="en-US" sz="2400" b="1" dirty="0"/>
              <a:t>	</a:t>
            </a:r>
            <a:r>
              <a:rPr lang="en-US" sz="2400" b="1" dirty="0" err="1" smtClean="0"/>
              <a:t>Applicativo</a:t>
            </a:r>
            <a:r>
              <a:rPr lang="en-US" sz="2400" b="1" dirty="0" smtClean="0"/>
              <a:t> LOG-80  (</a:t>
            </a:r>
            <a:r>
              <a:rPr lang="en-US" sz="2400" b="1" dirty="0" err="1" smtClean="0"/>
              <a:t>Finanziamento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regione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Piacenza</a:t>
            </a:r>
            <a:r>
              <a:rPr lang="en-US" sz="2400" b="1" dirty="0"/>
              <a:t>: </a:t>
            </a:r>
            <a:r>
              <a:rPr lang="en-US" sz="2400" b="1" dirty="0" err="1"/>
              <a:t>Applicativo</a:t>
            </a:r>
            <a:r>
              <a:rPr lang="en-US" sz="2400" b="1" dirty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Fianziamento</a:t>
            </a:r>
            <a:r>
              <a:rPr lang="en-US" sz="2400" b="1" dirty="0" smtClean="0"/>
              <a:t> SIMIT)</a:t>
            </a:r>
          </a:p>
          <a:p>
            <a:endParaRPr lang="en-US" sz="2400" b="1" dirty="0"/>
          </a:p>
          <a:p>
            <a:r>
              <a:rPr lang="en-US" sz="2400" b="1" dirty="0" smtClean="0"/>
              <a:t>Under construction: Bologna - Parma</a:t>
            </a:r>
            <a:endParaRPr lang="en-US" sz="2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56592" y="578297"/>
            <a:ext cx="7704856" cy="9233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it-IT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" y="987975"/>
            <a:ext cx="41719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19616"/>
              </p:ext>
            </p:extLst>
          </p:nvPr>
        </p:nvGraphicFramePr>
        <p:xfrm>
          <a:off x="5177990" y="987975"/>
          <a:ext cx="3211830" cy="49686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1851660"/>
                <a:gridCol w="819785"/>
                <a:gridCol w="5403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Caratteristica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N. pazienti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Sesso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Maschi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Femmine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1165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434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72.9 %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27.1 %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Provenienza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Africa Nord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Africa sub Sahariana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America del Nord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America del Sud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Asia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Europa Est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 Europa Centro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Europa Ovest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Italia</a:t>
                      </a:r>
                      <a:r>
                        <a:rPr lang="it-IT" sz="1050" baseline="30000" dirty="0">
                          <a:effectLst/>
                        </a:rPr>
                        <a:t>§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55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253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69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19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53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51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1082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3,4 %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15,8 %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0,1 %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4,3 %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1,2 %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3,3 %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3,2 %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0,9 %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67,7 %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Razza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Asiatica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Caucasica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Ispanica</a:t>
                      </a:r>
                      <a:endParaRPr lang="en-US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Nera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1247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67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267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1.1 %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78.0 %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4.2 %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16.7 %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Età*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Maschi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Femmine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38 (30-46)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39 (31-47)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35 (28 – 45)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Via di trasmissione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Tossicodipendenza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Omo-bisessuale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Eterosessuale</a:t>
                      </a:r>
                      <a:endParaRPr lang="en-US" sz="1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Altro/Non nota 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93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549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914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5.8 %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34.3 %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57.2%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2.7 %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6736" y="372090"/>
            <a:ext cx="7515605" cy="1542054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Da dove </a:t>
            </a:r>
            <a:r>
              <a:rPr lang="en-US" sz="3200" dirty="0" err="1" smtClean="0"/>
              <a:t>partiamo</a:t>
            </a:r>
            <a:r>
              <a:rPr lang="en-US" sz="3200" dirty="0" smtClean="0"/>
              <a:t>? 1985-1992</a:t>
            </a:r>
            <a:endParaRPr lang="en-US" sz="3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6" y="1308925"/>
            <a:ext cx="2857500" cy="252174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61716" y="877824"/>
            <a:ext cx="59359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Analisi</a:t>
            </a:r>
            <a:r>
              <a:rPr lang="en-US" sz="24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Necessità</a:t>
            </a:r>
            <a:r>
              <a:rPr lang="en-US" sz="2400" dirty="0" smtClean="0"/>
              <a:t> di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cartella</a:t>
            </a:r>
            <a:r>
              <a:rPr lang="en-US" sz="2400" dirty="0" smtClean="0"/>
              <a:t> </a:t>
            </a:r>
            <a:r>
              <a:rPr lang="en-US" sz="2400" dirty="0" err="1" smtClean="0"/>
              <a:t>clinica</a:t>
            </a:r>
            <a:r>
              <a:rPr lang="en-US" sz="2400" dirty="0" smtClean="0"/>
              <a:t> </a:t>
            </a:r>
            <a:r>
              <a:rPr lang="en-US" sz="2400" dirty="0" err="1" smtClean="0"/>
              <a:t>elettronica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</a:t>
            </a:r>
            <a:r>
              <a:rPr lang="en-US" sz="2400" dirty="0" err="1" smtClean="0"/>
              <a:t>conto</a:t>
            </a:r>
            <a:r>
              <a:rPr lang="en-US" sz="2400" dirty="0" smtClean="0"/>
              <a:t> </a:t>
            </a:r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necessità</a:t>
            </a:r>
            <a:r>
              <a:rPr lang="en-US" sz="2400" dirty="0" smtClean="0"/>
              <a:t> </a:t>
            </a:r>
            <a:r>
              <a:rPr lang="en-US" sz="2400" dirty="0" err="1" smtClean="0"/>
              <a:t>primarie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dell’organizzazione</a:t>
            </a:r>
            <a:r>
              <a:rPr lang="en-US" sz="2400" dirty="0" smtClean="0"/>
              <a:t> </a:t>
            </a:r>
            <a:r>
              <a:rPr lang="en-US" sz="2400" dirty="0" err="1" smtClean="0"/>
              <a:t>ambulatoriale</a:t>
            </a:r>
            <a:r>
              <a:rPr lang="en-US" sz="2400" dirty="0"/>
              <a:t> </a:t>
            </a:r>
            <a:r>
              <a:rPr lang="en-US" sz="2400" dirty="0" smtClean="0"/>
              <a:t>con </a:t>
            </a:r>
            <a:r>
              <a:rPr lang="en-US" sz="2400" dirty="0" err="1" smtClean="0"/>
              <a:t>raccolta</a:t>
            </a:r>
            <a:r>
              <a:rPr lang="en-US" sz="2400" dirty="0" smtClean="0"/>
              <a:t> </a:t>
            </a:r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informazioni</a:t>
            </a:r>
            <a:r>
              <a:rPr lang="en-US" sz="2400" dirty="0" smtClean="0"/>
              <a:t> </a:t>
            </a:r>
            <a:r>
              <a:rPr lang="en-US" sz="2400" dirty="0" err="1" smtClean="0"/>
              <a:t>minime</a:t>
            </a:r>
            <a:r>
              <a:rPr lang="en-US" sz="2400" dirty="0" smtClean="0"/>
              <a:t> </a:t>
            </a:r>
            <a:r>
              <a:rPr lang="en-US" sz="2400" dirty="0" err="1" smtClean="0"/>
              <a:t>essenziali</a:t>
            </a:r>
            <a:r>
              <a:rPr lang="en-US" sz="2400" dirty="0" smtClean="0"/>
              <a:t> e le </a:t>
            </a:r>
            <a:r>
              <a:rPr lang="en-US" sz="2400" dirty="0" err="1" smtClean="0"/>
              <a:t>caratteristriche</a:t>
            </a:r>
            <a:r>
              <a:rPr lang="en-US" sz="2400" dirty="0" smtClean="0"/>
              <a:t> </a:t>
            </a:r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</a:t>
            </a:r>
            <a:r>
              <a:rPr lang="en-US" sz="2400" dirty="0" smtClean="0"/>
              <a:t> con </a:t>
            </a:r>
            <a:r>
              <a:rPr lang="en-US" sz="2400" dirty="0" err="1" smtClean="0"/>
              <a:t>infezione</a:t>
            </a:r>
            <a:r>
              <a:rPr lang="en-US" sz="2400" dirty="0" smtClean="0"/>
              <a:t> HIV.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Evitare</a:t>
            </a:r>
            <a:r>
              <a:rPr lang="en-US" sz="2400" dirty="0" smtClean="0"/>
              <a:t> </a:t>
            </a:r>
            <a:r>
              <a:rPr lang="en-US" sz="2400" dirty="0" err="1" smtClean="0"/>
              <a:t>ridondanze</a:t>
            </a:r>
            <a:r>
              <a:rPr lang="en-US" sz="2400" dirty="0" smtClean="0"/>
              <a:t> di input,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Normalizzare</a:t>
            </a:r>
            <a:r>
              <a:rPr lang="en-US" sz="2400" dirty="0" smtClean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allineare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dati</a:t>
            </a:r>
            <a:r>
              <a:rPr lang="en-US" sz="2400" dirty="0" smtClean="0"/>
              <a:t> secondo </a:t>
            </a:r>
            <a:r>
              <a:rPr lang="en-US" sz="2400" dirty="0" err="1" smtClean="0"/>
              <a:t>nomenclatori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internazionali</a:t>
            </a:r>
            <a:r>
              <a:rPr lang="en-US" sz="2400" dirty="0" smtClean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Semplificare</a:t>
            </a:r>
            <a:r>
              <a:rPr lang="en-US" sz="2400" dirty="0" smtClean="0"/>
              <a:t> </a:t>
            </a:r>
            <a:r>
              <a:rPr lang="en-US" sz="2400" dirty="0" smtClean="0"/>
              <a:t>le procedure </a:t>
            </a:r>
            <a:r>
              <a:rPr lang="en-US" sz="2400" dirty="0" err="1" smtClean="0"/>
              <a:t>amministrative</a:t>
            </a:r>
            <a:r>
              <a:rPr lang="en-US" sz="2400" dirty="0" smtClean="0"/>
              <a:t>.</a:t>
            </a:r>
          </a:p>
        </p:txBody>
      </p:sp>
      <p:sp>
        <p:nvSpPr>
          <p:cNvPr id="7" name="Rettangolo 6"/>
          <p:cNvSpPr/>
          <p:nvPr/>
        </p:nvSpPr>
        <p:spPr>
          <a:xfrm>
            <a:off x="512064" y="5105323"/>
            <a:ext cx="805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Utilizzare</a:t>
            </a:r>
            <a:r>
              <a:rPr lang="en-US" sz="2400" b="1" dirty="0"/>
              <a:t> </a:t>
            </a:r>
            <a:r>
              <a:rPr lang="en-US" sz="2400" b="1" dirty="0" err="1"/>
              <a:t>il</a:t>
            </a:r>
            <a:r>
              <a:rPr lang="en-US" sz="2400" b="1" dirty="0"/>
              <a:t> dbase </a:t>
            </a:r>
            <a:r>
              <a:rPr lang="en-US" sz="2400" b="1" dirty="0" err="1"/>
              <a:t>ai</a:t>
            </a:r>
            <a:r>
              <a:rPr lang="en-US" sz="2400" b="1" dirty="0"/>
              <a:t> </a:t>
            </a:r>
            <a:r>
              <a:rPr lang="en-US" sz="2400" b="1" dirty="0" err="1"/>
              <a:t>fini</a:t>
            </a:r>
            <a:r>
              <a:rPr lang="en-US" sz="2400" b="1" dirty="0"/>
              <a:t> di </a:t>
            </a:r>
            <a:r>
              <a:rPr lang="en-US" sz="2400" b="1" dirty="0" err="1"/>
              <a:t>ricerca</a:t>
            </a:r>
            <a:r>
              <a:rPr lang="en-US" sz="2400" b="1" dirty="0"/>
              <a:t> e di data exchange per </a:t>
            </a:r>
            <a:r>
              <a:rPr lang="en-US" sz="2400" b="1" dirty="0" err="1"/>
              <a:t>il</a:t>
            </a:r>
            <a:r>
              <a:rPr lang="en-US" sz="2400" b="1" dirty="0"/>
              <a:t> merge con le </a:t>
            </a:r>
            <a:r>
              <a:rPr lang="en-US" sz="2400" b="1" dirty="0" err="1"/>
              <a:t>altre</a:t>
            </a:r>
            <a:r>
              <a:rPr lang="en-US" sz="2400" b="1" dirty="0"/>
              <a:t> </a:t>
            </a:r>
            <a:r>
              <a:rPr lang="en-US" sz="2400" b="1" dirty="0" err="1"/>
              <a:t>coorti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2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1942" y="281286"/>
            <a:ext cx="6425293" cy="1542054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Punto </a:t>
            </a:r>
            <a:r>
              <a:rPr lang="en-US" dirty="0" err="1" smtClean="0"/>
              <a:t>Fegato</a:t>
            </a:r>
            <a:r>
              <a:rPr lang="en-US" dirty="0" smtClean="0"/>
              <a:t> 2007 </a:t>
            </a:r>
            <a:br>
              <a:rPr lang="en-US" dirty="0" smtClean="0"/>
            </a:b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912" y="1825625"/>
            <a:ext cx="8412480" cy="435133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Realizzazione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cartella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elettronica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condivisa</a:t>
            </a:r>
            <a:r>
              <a:rPr lang="en-US" sz="2800" dirty="0" smtClean="0">
                <a:solidFill>
                  <a:schemeClr val="tx1"/>
                </a:solidFill>
              </a:rPr>
              <a:t> per le </a:t>
            </a:r>
            <a:r>
              <a:rPr lang="en-US" sz="2800" dirty="0" err="1" smtClean="0">
                <a:solidFill>
                  <a:schemeClr val="tx1"/>
                </a:solidFill>
              </a:rPr>
              <a:t>patologie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croniche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virali</a:t>
            </a:r>
            <a:r>
              <a:rPr lang="en-US" sz="2800" dirty="0" smtClean="0">
                <a:solidFill>
                  <a:schemeClr val="tx1"/>
                </a:solidFill>
              </a:rPr>
              <a:t> (HIV-HCV-HBV) </a:t>
            </a:r>
          </a:p>
          <a:p>
            <a:pPr lvl="1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Malattie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Infettive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Medicina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I e II,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Gastroenterologia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Centro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Trapianti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Nefrologia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Agenda </a:t>
            </a:r>
            <a:r>
              <a:rPr lang="en-US" sz="2800" dirty="0" err="1" smtClean="0">
                <a:solidFill>
                  <a:schemeClr val="tx1"/>
                </a:solidFill>
              </a:rPr>
              <a:t>elettronica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integrata</a:t>
            </a:r>
            <a:r>
              <a:rPr lang="en-US" sz="2800" dirty="0" smtClean="0">
                <a:solidFill>
                  <a:schemeClr val="tx1"/>
                </a:solidFill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</a:rPr>
              <a:t>condivisa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Pazienti</a:t>
            </a:r>
            <a:r>
              <a:rPr lang="en-US" sz="2800" dirty="0" smtClean="0">
                <a:solidFill>
                  <a:schemeClr val="tx1"/>
                </a:solidFill>
              </a:rPr>
              <a:t> in dbase: 15693, di cui 2765 HIV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0041" y="909580"/>
            <a:ext cx="7396398" cy="1542054"/>
          </a:xfrm>
        </p:spPr>
        <p:txBody>
          <a:bodyPr/>
          <a:lstStyle/>
          <a:p>
            <a:pPr algn="r"/>
            <a:r>
              <a:rPr lang="en-US" dirty="0" smtClean="0"/>
              <a:t>Data import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integrazione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7" y="2132856"/>
            <a:ext cx="23762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smtClean="0"/>
              <a:t>Lab </a:t>
            </a:r>
            <a:r>
              <a:rPr lang="en-US" b="1" dirty="0" err="1" smtClean="0"/>
              <a:t>Chimico-clinica</a:t>
            </a:r>
            <a:endParaRPr lang="en-US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5481" y="2699628"/>
            <a:ext cx="233631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b="1" dirty="0"/>
              <a:t>Lab Micro-</a:t>
            </a:r>
            <a:r>
              <a:rPr lang="en-US" b="1" dirty="0" err="1"/>
              <a:t>Viro</a:t>
            </a:r>
            <a:endParaRPr lang="en-US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1551" y="3284984"/>
            <a:ext cx="2330249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b="1" dirty="0"/>
              <a:t>Lab </a:t>
            </a:r>
            <a:r>
              <a:rPr lang="en-US" b="1" dirty="0" err="1"/>
              <a:t>Anatonia</a:t>
            </a:r>
            <a:r>
              <a:rPr lang="en-US" b="1" dirty="0"/>
              <a:t> </a:t>
            </a:r>
            <a:r>
              <a:rPr lang="en-US" b="1" dirty="0" err="1"/>
              <a:t>Patol</a:t>
            </a:r>
            <a:r>
              <a:rPr lang="en-US" b="1" dirty="0"/>
              <a:t>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5480" y="3861048"/>
            <a:ext cx="23363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Endoscopia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35481" y="4427820"/>
            <a:ext cx="233632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b="1" dirty="0"/>
              <a:t>ADT-SDO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35481" y="5003884"/>
            <a:ext cx="2336318" cy="36933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b="1" dirty="0"/>
              <a:t>AFO</a:t>
            </a:r>
          </a:p>
        </p:txBody>
      </p:sp>
      <p:sp>
        <p:nvSpPr>
          <p:cNvPr id="10" name="Cilindro 9"/>
          <p:cNvSpPr/>
          <p:nvPr/>
        </p:nvSpPr>
        <p:spPr>
          <a:xfrm>
            <a:off x="5220072" y="1916832"/>
            <a:ext cx="2376264" cy="3816424"/>
          </a:xfrm>
          <a:prstGeom prst="can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Database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3278896" y="2451634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278896" y="3059056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278896" y="3635120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278896" y="4211184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3278896" y="4787248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3278896" y="5291304"/>
            <a:ext cx="162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 flipV="1">
            <a:off x="3104024" y="218341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10800000" flipV="1">
            <a:off x="3104024" y="279083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rot="10800000" flipV="1">
            <a:off x="3104024" y="336689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10800000" flipV="1">
            <a:off x="3104024" y="394296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10800000" flipV="1">
            <a:off x="3104024" y="451902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10800000" flipV="1">
            <a:off x="3104024" y="5023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62" y="1966642"/>
            <a:ext cx="8101012" cy="3193733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745708" y="968992"/>
            <a:ext cx="131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Import</a:t>
            </a:r>
            <a:endParaRPr lang="en-US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5268036" y="1338324"/>
            <a:ext cx="914400" cy="158229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222604" y="1153658"/>
            <a:ext cx="66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1234231" y="1579999"/>
            <a:ext cx="319714" cy="42181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705970" y="5923128"/>
            <a:ext cx="80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Pagine</a:t>
            </a:r>
            <a:endParaRPr lang="en-US" dirty="0"/>
          </a:p>
        </p:txBody>
      </p:sp>
      <p:cxnSp>
        <p:nvCxnSpPr>
          <p:cNvPr id="11" name="Connettore 2 10"/>
          <p:cNvCxnSpPr/>
          <p:nvPr/>
        </p:nvCxnSpPr>
        <p:spPr>
          <a:xfrm flipH="1" flipV="1">
            <a:off x="1234231" y="4995081"/>
            <a:ext cx="651055" cy="72333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4" y="1228169"/>
            <a:ext cx="8938260" cy="467868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4" y="993655"/>
            <a:ext cx="8793620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2419240" y="652506"/>
            <a:ext cx="6425293" cy="908070"/>
          </a:xfrm>
        </p:spPr>
        <p:txBody>
          <a:bodyPr/>
          <a:lstStyle/>
          <a:p>
            <a:pPr algn="r"/>
            <a:r>
              <a:rPr lang="en-US" dirty="0" smtClean="0"/>
              <a:t>Data merge e SOP</a:t>
            </a:r>
            <a:endParaRPr lang="en-US" dirty="0"/>
          </a:p>
        </p:txBody>
      </p:sp>
      <p:sp>
        <p:nvSpPr>
          <p:cNvPr id="10" name="Cilindro 9"/>
          <p:cNvSpPr/>
          <p:nvPr/>
        </p:nvSpPr>
        <p:spPr>
          <a:xfrm>
            <a:off x="467544" y="1831661"/>
            <a:ext cx="2376264" cy="3816424"/>
          </a:xfrm>
          <a:prstGeom prst="can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Database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347864" y="231752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3347864" y="350100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3347864" y="465313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050" name="Picture 2" descr="CO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2103495"/>
            <a:ext cx="18954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67" y="2993571"/>
            <a:ext cx="25622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3599892" y="1994356"/>
            <a:ext cx="144016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SOP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001288"/>
            <a:ext cx="1814513" cy="92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0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51016" y="506202"/>
            <a:ext cx="6425293" cy="847110"/>
          </a:xfrm>
        </p:spPr>
        <p:txBody>
          <a:bodyPr/>
          <a:lstStyle/>
          <a:p>
            <a:pPr algn="r"/>
            <a:r>
              <a:rPr lang="it-IT" dirty="0"/>
              <a:t>HIV – RER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462272" y="1447800"/>
            <a:ext cx="4303776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it-IT" b="1" dirty="0"/>
              <a:t>Sistema di </a:t>
            </a:r>
            <a:r>
              <a:rPr lang="it-IT" b="1" dirty="0" smtClean="0"/>
              <a:t>Sorveglianza </a:t>
            </a:r>
            <a:r>
              <a:rPr lang="it-IT" b="1" dirty="0"/>
              <a:t>HIV</a:t>
            </a:r>
            <a:endParaRPr lang="en-US" dirty="0"/>
          </a:p>
          <a:p>
            <a:pPr marL="0" indent="0">
              <a:buNone/>
            </a:pPr>
            <a:r>
              <a:rPr lang="it-IT" b="1" dirty="0"/>
              <a:t>Regione Emilia Romagna</a:t>
            </a:r>
            <a:endParaRPr lang="en-US" dirty="0"/>
          </a:p>
          <a:p>
            <a:pPr marL="0" indent="0">
              <a:buNone/>
            </a:pPr>
            <a:r>
              <a:rPr lang="it-IT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it-IT" b="1" dirty="0" smtClean="0"/>
              <a:t>Coorte </a:t>
            </a:r>
            <a:r>
              <a:rPr lang="it-IT" b="1" dirty="0"/>
              <a:t>Osservazionale sulle nuove diagnosi di infezione da HIV nella Regione Emilia </a:t>
            </a:r>
            <a:r>
              <a:rPr lang="it-IT" b="1" dirty="0" smtClean="0"/>
              <a:t>Romagna dal 2006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www.a-vision.co.nz/wp-content/uploads/2015/12/data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6" y="1082056"/>
            <a:ext cx="43815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4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973112"/>
            <a:ext cx="8424936" cy="56323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2400" b="1" dirty="0">
                <a:solidFill>
                  <a:srgbClr val="A223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 GOVERNO CLINICO DELL’INFEZIONE DA VIRUS DELL’IMMUNODEFICIENZA UMANA (HIV) IN EMILIA ROMAGNA: PROGETTO INTEGRATO DI RAZIONALIZZAZIONE DELLE RISORSE, METODOLOGIA DI RICERCA CLINICA E PROSPETTIVE FUTURE</a:t>
            </a:r>
            <a:endParaRPr lang="en-US" sz="2400" b="1" dirty="0">
              <a:solidFill>
                <a:srgbClr val="A2233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3128095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/>
              <a:t>L’obiettivo </a:t>
            </a:r>
            <a:r>
              <a:rPr lang="it-IT" sz="2000" dirty="0"/>
              <a:t>dello studio è quello di valutare le attuali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modalità di gestione clinica </a:t>
            </a:r>
            <a:r>
              <a:rPr lang="it-IT" sz="2000" dirty="0"/>
              <a:t>dell’infezione da HIV nei centri infettivologici dell’Emilia Romagna, lo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studio dei fattori che caratterizzano la comparsa e la progressione di patologie legate all’invecchiamento </a:t>
            </a:r>
            <a:r>
              <a:rPr lang="it-IT" sz="2000" dirty="0"/>
              <a:t>della popolazione HIV positiva, la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condivisione di protocolli clinici </a:t>
            </a:r>
            <a:r>
              <a:rPr lang="it-IT" sz="2000" dirty="0"/>
              <a:t>basati sulle linee guida correnti ed una centralizzazione dell’analisi dei dati clinici</a:t>
            </a:r>
            <a:endParaRPr lang="en-US" sz="2000" dirty="0"/>
          </a:p>
        </p:txBody>
      </p:sp>
      <p:pic>
        <p:nvPicPr>
          <p:cNvPr id="4" name="Picture 8" descr="logo Regione a color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" y="6542882"/>
            <a:ext cx="2160587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5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624</Words>
  <Application>Microsoft Office PowerPoint</Application>
  <PresentationFormat>Presentazione su schermo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Cosa abbiamo imparato dai database locali HIV-RER</vt:lpstr>
      <vt:lpstr>Da dove partiamo? 1985-1992</vt:lpstr>
      <vt:lpstr>Punto Fegato 2007  ed integrazione dei dati</vt:lpstr>
      <vt:lpstr>Data import ed integrazione</vt:lpstr>
      <vt:lpstr>Presentazione standard di PowerPoint</vt:lpstr>
      <vt:lpstr>Presentazione standard di PowerPoint</vt:lpstr>
      <vt:lpstr>Data merge e SOP</vt:lpstr>
      <vt:lpstr>HIV – RER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creator>Di Cunsolo, Marcello</dc:creator>
  <cp:lastModifiedBy>Utente</cp:lastModifiedBy>
  <cp:revision>21</cp:revision>
  <dcterms:created xsi:type="dcterms:W3CDTF">2016-09-16T10:32:44Z</dcterms:created>
  <dcterms:modified xsi:type="dcterms:W3CDTF">2016-10-06T18:04:38Z</dcterms:modified>
</cp:coreProperties>
</file>