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12.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0" r:id="rId3"/>
    <p:sldId id="261" r:id="rId4"/>
    <p:sldId id="262" r:id="rId5"/>
    <p:sldId id="263" r:id="rId6"/>
    <p:sldId id="266" r:id="rId7"/>
    <p:sldId id="267" r:id="rId8"/>
    <p:sldId id="273" r:id="rId9"/>
    <p:sldId id="274" r:id="rId10"/>
    <p:sldId id="275" r:id="rId11"/>
    <p:sldId id="268" r:id="rId12"/>
    <p:sldId id="277" r:id="rId13"/>
    <p:sldId id="276" r:id="rId14"/>
    <p:sldId id="269" r:id="rId15"/>
    <p:sldId id="278" r:id="rId16"/>
    <p:sldId id="279" r:id="rId17"/>
    <p:sldId id="280" r:id="rId18"/>
    <p:sldId id="281" r:id="rId19"/>
    <p:sldId id="282" r:id="rId20"/>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0000"/>
    <a:srgbClr val="A22338"/>
    <a:srgbClr val="679BA9"/>
    <a:srgbClr val="99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75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8" d="100"/>
          <a:sy n="58" d="100"/>
        </p:scale>
        <p:origin x="-2154"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it-IT"/>
          </a:p>
        </p:txBody>
      </p:sp>
      <p:sp>
        <p:nvSpPr>
          <p:cNvPr id="266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44CEFCA1-36E9-4A0A-AC20-B59DB60CD769}" type="datetimeFigureOut">
              <a:rPr lang="it-IT"/>
              <a:pPr>
                <a:defRPr/>
              </a:pPr>
              <a:t>07/10/2016</a:t>
            </a:fld>
            <a:endParaRPr lang="it-IT"/>
          </a:p>
        </p:txBody>
      </p:sp>
      <p:sp>
        <p:nvSpPr>
          <p:cNvPr id="14340" name="Rectangle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it-IT"/>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A0A2BCEC-9251-43F6-B7DB-5C0D046EFA66}" type="slidenum">
              <a:rPr lang="it-IT"/>
              <a:pPr>
                <a:defRPr/>
              </a:pPr>
              <a:t>‹#›</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endParaRPr 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rrowheads="1" noTextEdit="1"/>
          </p:cNvSpPr>
          <p:nvPr>
            <p:ph type="sldImg"/>
          </p:nvPr>
        </p:nvSpPr>
        <p:spPr>
          <a:ln/>
        </p:spPr>
      </p:sp>
      <p:sp>
        <p:nvSpPr>
          <p:cNvPr id="37890" name="Rectangle 3"/>
          <p:cNvSpPr>
            <a:spLocks noGrp="1" noChangeArrowheads="1"/>
          </p:cNvSpPr>
          <p:nvPr>
            <p:ph type="body" idx="1"/>
          </p:nvPr>
        </p:nvSpPr>
        <p:spPr>
          <a:noFill/>
          <a:ln/>
        </p:spPr>
        <p:txBody>
          <a:bodyPr/>
          <a:lstStyle/>
          <a:p>
            <a:endParaRPr 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txBox="1">
            <a:spLocks noGrp="1" noChangeArrowheads="1"/>
          </p:cNvSpPr>
          <p:nvPr/>
        </p:nvSpPr>
        <p:spPr bwMode="auto">
          <a:xfrm>
            <a:off x="3886200" y="8688388"/>
            <a:ext cx="2971800" cy="455612"/>
          </a:xfrm>
          <a:prstGeom prst="rect">
            <a:avLst/>
          </a:prstGeom>
          <a:noFill/>
          <a:ln w="9525">
            <a:noFill/>
            <a:miter lim="800000"/>
            <a:headEnd/>
            <a:tailEnd/>
          </a:ln>
        </p:spPr>
        <p:txBody>
          <a:bodyPr lIns="94554" tIns="47276" rIns="94554" bIns="47276" anchor="b"/>
          <a:lstStyle/>
          <a:p>
            <a:pPr algn="r" defTabSz="946150"/>
            <a:fld id="{21FB1593-126D-4190-A263-97834B932FA8}" type="slidenum">
              <a:rPr lang="en-GB" sz="1300">
                <a:latin typeface="Tahoma" pitchFamily="34" charset="0"/>
              </a:rPr>
              <a:pPr algn="r" defTabSz="946150"/>
              <a:t>11</a:t>
            </a:fld>
            <a:endParaRPr lang="en-GB" sz="1300">
              <a:latin typeface="Tahoma" pitchFamily="34" charset="0"/>
            </a:endParaRPr>
          </a:p>
        </p:txBody>
      </p:sp>
      <p:sp>
        <p:nvSpPr>
          <p:cNvPr id="39938" name="Segnaposto immagine diapositiva 1"/>
          <p:cNvSpPr>
            <a:spLocks noGrp="1" noRot="1" noChangeAspect="1" noTextEdit="1"/>
          </p:cNvSpPr>
          <p:nvPr>
            <p:ph type="sldImg"/>
          </p:nvPr>
        </p:nvSpPr>
        <p:spPr>
          <a:ln/>
        </p:spPr>
      </p:sp>
      <p:sp>
        <p:nvSpPr>
          <p:cNvPr id="39939" name="Segnaposto note 2"/>
          <p:cNvSpPr>
            <a:spLocks noGrp="1"/>
          </p:cNvSpPr>
          <p:nvPr>
            <p:ph type="body" idx="1"/>
          </p:nvPr>
        </p:nvSpPr>
        <p:spPr>
          <a:xfrm>
            <a:off x="912813" y="4341813"/>
            <a:ext cx="5032375" cy="4116387"/>
          </a:xfrm>
          <a:noFill/>
          <a:ln/>
        </p:spPr>
        <p:txBody>
          <a:bodyPr lIns="94554" tIns="47276" rIns="94554" bIns="47276"/>
          <a:lstStyle/>
          <a:p>
            <a:pPr eaLnBrk="1" hangingPunct="1"/>
            <a:r>
              <a:rPr lang="en-US" smtClean="0"/>
              <a:t>E’ pure vero che quando si è in pochi è più facile e che INfCare (Karolinska) anche se raccoglie TUTTI I pazienti della Sevzia e quasi tutti quelli di Norvegia Estonia Lettonia Lituania Finladia più altri, è pur sempre meno di un terzo di ARCA</a:t>
            </a:r>
          </a:p>
        </p:txBody>
      </p:sp>
      <p:sp>
        <p:nvSpPr>
          <p:cNvPr id="39940" name="Segnaposto numero diapositiva 3"/>
          <p:cNvSpPr txBox="1">
            <a:spLocks noGrp="1"/>
          </p:cNvSpPr>
          <p:nvPr/>
        </p:nvSpPr>
        <p:spPr bwMode="auto">
          <a:xfrm>
            <a:off x="3886200" y="8688388"/>
            <a:ext cx="2971800" cy="455612"/>
          </a:xfrm>
          <a:prstGeom prst="rect">
            <a:avLst/>
          </a:prstGeom>
          <a:noFill/>
          <a:ln w="9525">
            <a:noFill/>
            <a:miter lim="800000"/>
            <a:headEnd/>
            <a:tailEnd/>
          </a:ln>
        </p:spPr>
        <p:txBody>
          <a:bodyPr lIns="94554" tIns="47276" rIns="94554" bIns="47276" anchor="b"/>
          <a:lstStyle/>
          <a:p>
            <a:pPr algn="r" defTabSz="946150"/>
            <a:fld id="{C70B42F0-C3B9-4ACA-A5C4-5F057BDE43FD}" type="slidenum">
              <a:rPr lang="en-GB" sz="1300">
                <a:latin typeface="Tahoma" pitchFamily="34" charset="0"/>
              </a:rPr>
              <a:pPr algn="r" defTabSz="946150"/>
              <a:t>11</a:t>
            </a:fld>
            <a:endParaRPr lang="en-GB" sz="1300">
              <a:latin typeface="Tahoma"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3886200" y="8688388"/>
            <a:ext cx="2971800" cy="455612"/>
          </a:xfrm>
          <a:prstGeom prst="rect">
            <a:avLst/>
          </a:prstGeom>
          <a:noFill/>
          <a:ln w="9525">
            <a:noFill/>
            <a:miter lim="800000"/>
            <a:headEnd/>
            <a:tailEnd/>
          </a:ln>
        </p:spPr>
        <p:txBody>
          <a:bodyPr lIns="94554" tIns="47276" rIns="94554" bIns="47276" anchor="b"/>
          <a:lstStyle/>
          <a:p>
            <a:pPr algn="r" defTabSz="946150"/>
            <a:fld id="{2469ED28-C5D1-4534-9044-260AE34971D1}" type="slidenum">
              <a:rPr lang="en-GB" sz="1300">
                <a:latin typeface="Tahoma" pitchFamily="34" charset="0"/>
              </a:rPr>
              <a:pPr algn="r" defTabSz="946150"/>
              <a:t>12</a:t>
            </a:fld>
            <a:endParaRPr lang="en-GB" sz="1300">
              <a:latin typeface="Tahoma" pitchFamily="34" charset="0"/>
            </a:endParaRPr>
          </a:p>
        </p:txBody>
      </p:sp>
      <p:sp>
        <p:nvSpPr>
          <p:cNvPr id="59395" name="Segnaposto immagine diapositiva 1"/>
          <p:cNvSpPr>
            <a:spLocks noGrp="1" noRot="1" noChangeAspect="1" noTextEdit="1"/>
          </p:cNvSpPr>
          <p:nvPr>
            <p:ph type="sldImg"/>
          </p:nvPr>
        </p:nvSpPr>
        <p:spPr>
          <a:ln/>
        </p:spPr>
      </p:sp>
      <p:sp>
        <p:nvSpPr>
          <p:cNvPr id="59396" name="Segnaposto note 2"/>
          <p:cNvSpPr>
            <a:spLocks noGrp="1"/>
          </p:cNvSpPr>
          <p:nvPr>
            <p:ph type="body" idx="1"/>
          </p:nvPr>
        </p:nvSpPr>
        <p:spPr>
          <a:xfrm>
            <a:off x="912813" y="4341813"/>
            <a:ext cx="5032375" cy="4116387"/>
          </a:xfrm>
          <a:noFill/>
          <a:ln/>
        </p:spPr>
        <p:txBody>
          <a:bodyPr lIns="94554" tIns="47276" rIns="94554" bIns="47276"/>
          <a:lstStyle/>
          <a:p>
            <a:pPr eaLnBrk="1" hangingPunct="1"/>
            <a:endParaRPr lang="en-US" smtClean="0"/>
          </a:p>
        </p:txBody>
      </p:sp>
      <p:sp>
        <p:nvSpPr>
          <p:cNvPr id="59397" name="Segnaposto numero diapositiva 3"/>
          <p:cNvSpPr txBox="1">
            <a:spLocks noGrp="1"/>
          </p:cNvSpPr>
          <p:nvPr/>
        </p:nvSpPr>
        <p:spPr bwMode="auto">
          <a:xfrm>
            <a:off x="3886200" y="8688388"/>
            <a:ext cx="2971800" cy="455612"/>
          </a:xfrm>
          <a:prstGeom prst="rect">
            <a:avLst/>
          </a:prstGeom>
          <a:noFill/>
          <a:ln w="9525">
            <a:noFill/>
            <a:miter lim="800000"/>
            <a:headEnd/>
            <a:tailEnd/>
          </a:ln>
        </p:spPr>
        <p:txBody>
          <a:bodyPr lIns="94554" tIns="47276" rIns="94554" bIns="47276" anchor="b"/>
          <a:lstStyle/>
          <a:p>
            <a:pPr algn="r" defTabSz="946150"/>
            <a:fld id="{71B2691D-818B-469B-A8B9-3B8D362AA7FA}" type="slidenum">
              <a:rPr lang="en-GB" sz="1300">
                <a:latin typeface="Tahoma" pitchFamily="34" charset="0"/>
              </a:rPr>
              <a:pPr algn="r" defTabSz="946150"/>
              <a:t>12</a:t>
            </a:fld>
            <a:endParaRPr lang="en-GB" sz="1300">
              <a:latin typeface="Tahoma"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886200" y="8688388"/>
            <a:ext cx="2971800" cy="455612"/>
          </a:xfrm>
          <a:prstGeom prst="rect">
            <a:avLst/>
          </a:prstGeom>
          <a:noFill/>
          <a:ln w="9525">
            <a:noFill/>
            <a:miter lim="800000"/>
            <a:headEnd/>
            <a:tailEnd/>
          </a:ln>
        </p:spPr>
        <p:txBody>
          <a:bodyPr lIns="94554" tIns="47276" rIns="94554" bIns="47276" anchor="b"/>
          <a:lstStyle/>
          <a:p>
            <a:pPr algn="r" defTabSz="946150"/>
            <a:fld id="{107A61FE-065B-442C-BEA7-4F981FA6FAA7}" type="slidenum">
              <a:rPr lang="en-GB" sz="1300">
                <a:latin typeface="Tahoma" pitchFamily="34" charset="0"/>
              </a:rPr>
              <a:pPr algn="r" defTabSz="946150"/>
              <a:t>13</a:t>
            </a:fld>
            <a:endParaRPr lang="en-GB" sz="1300">
              <a:latin typeface="Tahoma" pitchFamily="34" charset="0"/>
            </a:endParaRPr>
          </a:p>
        </p:txBody>
      </p:sp>
      <p:sp>
        <p:nvSpPr>
          <p:cNvPr id="57347" name="Segnaposto immagine diapositiva 1"/>
          <p:cNvSpPr>
            <a:spLocks noGrp="1" noRot="1" noChangeAspect="1" noTextEdit="1"/>
          </p:cNvSpPr>
          <p:nvPr>
            <p:ph type="sldImg"/>
          </p:nvPr>
        </p:nvSpPr>
        <p:spPr>
          <a:ln/>
        </p:spPr>
      </p:sp>
      <p:sp>
        <p:nvSpPr>
          <p:cNvPr id="57348" name="Segnaposto note 2"/>
          <p:cNvSpPr>
            <a:spLocks noGrp="1"/>
          </p:cNvSpPr>
          <p:nvPr>
            <p:ph type="body" idx="1"/>
          </p:nvPr>
        </p:nvSpPr>
        <p:spPr>
          <a:xfrm>
            <a:off x="912813" y="4341813"/>
            <a:ext cx="5032375" cy="4116387"/>
          </a:xfrm>
          <a:noFill/>
          <a:ln/>
        </p:spPr>
        <p:txBody>
          <a:bodyPr lIns="94554" tIns="47276" rIns="94554" bIns="47276"/>
          <a:lstStyle/>
          <a:p>
            <a:pPr eaLnBrk="1" hangingPunct="1"/>
            <a:r>
              <a:rPr lang="en-US" smtClean="0"/>
              <a:t>La governance sia dal punto di vista tecnico del database, sia da quello scientifico e politico del DB. Per es. Nel sistema federativo la governance è molto più complessa per es. EuroCoord aveva dei documenti di governance che erano dei volumi </a:t>
            </a:r>
          </a:p>
          <a:p>
            <a:pPr eaLnBrk="1" hangingPunct="1"/>
            <a:endParaRPr lang="en-US" smtClean="0"/>
          </a:p>
          <a:p>
            <a:pPr eaLnBrk="1" hangingPunct="1"/>
            <a:r>
              <a:rPr lang="en-US" smtClean="0"/>
              <a:t>ARCA ha esportato in Europa le proprie regole di governance trsparente, authorship</a:t>
            </a:r>
          </a:p>
          <a:p>
            <a:pPr eaLnBrk="1" hangingPunct="1"/>
            <a:endParaRPr lang="en-US" smtClean="0"/>
          </a:p>
          <a:p>
            <a:pPr eaLnBrk="1" hangingPunct="1"/>
            <a:r>
              <a:rPr lang="en-US" smtClean="0"/>
              <a:t>Per una efficiente exploitation dei dati è necessaria la figura dello statistico e/o del Middleware come lo chiamava Maurizio ieri</a:t>
            </a:r>
          </a:p>
          <a:p>
            <a:pPr eaLnBrk="1" hangingPunct="1"/>
            <a:endParaRPr lang="en-US" smtClean="0"/>
          </a:p>
          <a:p>
            <a:pPr eaLnBrk="1" hangingPunct="1"/>
            <a:r>
              <a:rPr lang="en-US" smtClean="0"/>
              <a:t>Dal punto di vista tecnico una delle cose principali è la pulizia: uno dei valori aggiunti di un DB soprattutto nel modello integrazione fisica</a:t>
            </a:r>
          </a:p>
          <a:p>
            <a:pPr eaLnBrk="1" hangingPunct="1"/>
            <a:endParaRPr lang="en-US" smtClean="0"/>
          </a:p>
          <a:p>
            <a:pPr eaLnBrk="1" hangingPunct="1"/>
            <a:endParaRPr lang="en-US" smtClean="0"/>
          </a:p>
          <a:p>
            <a:pPr eaLnBrk="1" hangingPunct="1"/>
            <a:endParaRPr lang="en-US" smtClean="0"/>
          </a:p>
        </p:txBody>
      </p:sp>
      <p:sp>
        <p:nvSpPr>
          <p:cNvPr id="57349" name="Segnaposto numero diapositiva 3"/>
          <p:cNvSpPr txBox="1">
            <a:spLocks noGrp="1"/>
          </p:cNvSpPr>
          <p:nvPr/>
        </p:nvSpPr>
        <p:spPr bwMode="auto">
          <a:xfrm>
            <a:off x="3886200" y="8688388"/>
            <a:ext cx="2971800" cy="455612"/>
          </a:xfrm>
          <a:prstGeom prst="rect">
            <a:avLst/>
          </a:prstGeom>
          <a:noFill/>
          <a:ln w="9525">
            <a:noFill/>
            <a:miter lim="800000"/>
            <a:headEnd/>
            <a:tailEnd/>
          </a:ln>
        </p:spPr>
        <p:txBody>
          <a:bodyPr lIns="94554" tIns="47276" rIns="94554" bIns="47276" anchor="b"/>
          <a:lstStyle/>
          <a:p>
            <a:pPr algn="r" defTabSz="946150"/>
            <a:fld id="{8845CECD-28B5-4834-BFC5-F4402302086F}" type="slidenum">
              <a:rPr lang="en-GB" sz="1300">
                <a:latin typeface="Tahoma" pitchFamily="34" charset="0"/>
              </a:rPr>
              <a:pPr algn="r" defTabSz="946150"/>
              <a:t>13</a:t>
            </a:fld>
            <a:endParaRPr lang="en-GB" sz="1300">
              <a:latin typeface="Tahoma"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txBox="1">
            <a:spLocks noGrp="1" noChangeArrowheads="1"/>
          </p:cNvSpPr>
          <p:nvPr/>
        </p:nvSpPr>
        <p:spPr bwMode="auto">
          <a:xfrm>
            <a:off x="3886200" y="8688388"/>
            <a:ext cx="2971800" cy="455612"/>
          </a:xfrm>
          <a:prstGeom prst="rect">
            <a:avLst/>
          </a:prstGeom>
          <a:noFill/>
          <a:ln w="9525">
            <a:noFill/>
            <a:miter lim="800000"/>
            <a:headEnd/>
            <a:tailEnd/>
          </a:ln>
        </p:spPr>
        <p:txBody>
          <a:bodyPr lIns="94554" tIns="47276" rIns="94554" bIns="47276" anchor="b"/>
          <a:lstStyle/>
          <a:p>
            <a:pPr algn="r" defTabSz="946150"/>
            <a:fld id="{F1657FC5-EBDB-46D2-90A9-359CCF7F3A8C}" type="slidenum">
              <a:rPr lang="en-GB" sz="1300">
                <a:latin typeface="Tahoma" pitchFamily="34" charset="0"/>
              </a:rPr>
              <a:pPr algn="r" defTabSz="946150"/>
              <a:t>14</a:t>
            </a:fld>
            <a:endParaRPr lang="en-GB" sz="1300">
              <a:latin typeface="Tahoma" pitchFamily="34" charset="0"/>
            </a:endParaRPr>
          </a:p>
        </p:txBody>
      </p:sp>
      <p:sp>
        <p:nvSpPr>
          <p:cNvPr id="41986" name="Segnaposto immagine diapositiva 1"/>
          <p:cNvSpPr>
            <a:spLocks noGrp="1" noRot="1" noChangeAspect="1" noTextEdit="1"/>
          </p:cNvSpPr>
          <p:nvPr>
            <p:ph type="sldImg"/>
          </p:nvPr>
        </p:nvSpPr>
        <p:spPr>
          <a:ln/>
        </p:spPr>
      </p:sp>
      <p:sp>
        <p:nvSpPr>
          <p:cNvPr id="41987" name="Segnaposto note 2"/>
          <p:cNvSpPr>
            <a:spLocks noGrp="1"/>
          </p:cNvSpPr>
          <p:nvPr>
            <p:ph type="body" idx="1"/>
          </p:nvPr>
        </p:nvSpPr>
        <p:spPr>
          <a:xfrm>
            <a:off x="912813" y="4341813"/>
            <a:ext cx="5032375" cy="4116387"/>
          </a:xfrm>
          <a:noFill/>
          <a:ln/>
        </p:spPr>
        <p:txBody>
          <a:bodyPr lIns="94554" tIns="47276" rIns="94554" bIns="47276"/>
          <a:lstStyle/>
          <a:p>
            <a:pPr eaLnBrk="1" hangingPunct="1"/>
            <a:endParaRPr lang="en-US" smtClean="0"/>
          </a:p>
        </p:txBody>
      </p:sp>
      <p:sp>
        <p:nvSpPr>
          <p:cNvPr id="41988" name="Segnaposto numero diapositiva 3"/>
          <p:cNvSpPr txBox="1">
            <a:spLocks noGrp="1"/>
          </p:cNvSpPr>
          <p:nvPr/>
        </p:nvSpPr>
        <p:spPr bwMode="auto">
          <a:xfrm>
            <a:off x="3886200" y="8688388"/>
            <a:ext cx="2971800" cy="455612"/>
          </a:xfrm>
          <a:prstGeom prst="rect">
            <a:avLst/>
          </a:prstGeom>
          <a:noFill/>
          <a:ln w="9525">
            <a:noFill/>
            <a:miter lim="800000"/>
            <a:headEnd/>
            <a:tailEnd/>
          </a:ln>
        </p:spPr>
        <p:txBody>
          <a:bodyPr lIns="94554" tIns="47276" rIns="94554" bIns="47276" anchor="b"/>
          <a:lstStyle/>
          <a:p>
            <a:pPr algn="r" defTabSz="946150"/>
            <a:fld id="{863C1D6A-D59F-480A-AF3A-53C9DCE08B0A}" type="slidenum">
              <a:rPr lang="en-GB" sz="1300">
                <a:latin typeface="Tahoma" pitchFamily="34" charset="0"/>
              </a:rPr>
              <a:pPr algn="r" defTabSz="946150"/>
              <a:t>14</a:t>
            </a:fld>
            <a:endParaRPr lang="en-GB" sz="1300">
              <a:latin typeface="Tahoma"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2E26914-EF8E-40AF-ABAD-89AE80049724}" type="slidenum">
              <a:rPr lang="nl-NL" sz="1200"/>
              <a:pPr algn="r"/>
              <a:t>15</a:t>
            </a:fld>
            <a:endParaRPr lang="nl-NL" sz="1200"/>
          </a:p>
        </p:txBody>
      </p:sp>
      <p:sp>
        <p:nvSpPr>
          <p:cNvPr id="61443" name="Segnaposto immagine diapositiva 1"/>
          <p:cNvSpPr>
            <a:spLocks noGrp="1" noRot="1" noChangeAspect="1" noTextEdit="1"/>
          </p:cNvSpPr>
          <p:nvPr>
            <p:ph type="sldImg"/>
          </p:nvPr>
        </p:nvSpPr>
        <p:spPr>
          <a:xfrm>
            <a:off x="1143000" y="685800"/>
            <a:ext cx="4573588" cy="3429000"/>
          </a:xfrm>
          <a:ln/>
        </p:spPr>
      </p:sp>
      <p:sp>
        <p:nvSpPr>
          <p:cNvPr id="61444" name="Segnaposto note 2"/>
          <p:cNvSpPr>
            <a:spLocks noGrp="1"/>
          </p:cNvSpPr>
          <p:nvPr>
            <p:ph type="body" idx="1"/>
          </p:nvPr>
        </p:nvSpPr>
        <p:spPr>
          <a:noFill/>
          <a:ln/>
        </p:spPr>
        <p:txBody>
          <a:bodyPr lIns="88120" tIns="44060" rIns="88120" bIns="44060"/>
          <a:lstStyle/>
          <a:p>
            <a:pPr>
              <a:spcBef>
                <a:spcPct val="0"/>
              </a:spcBef>
            </a:pPr>
            <a:endParaRPr lang="en-US" smtClean="0"/>
          </a:p>
        </p:txBody>
      </p:sp>
      <p:sp>
        <p:nvSpPr>
          <p:cNvPr id="61445" name="Segnaposto numero diapositiva 3"/>
          <p:cNvSpPr txBox="1">
            <a:spLocks noGrp="1"/>
          </p:cNvSpPr>
          <p:nvPr/>
        </p:nvSpPr>
        <p:spPr bwMode="auto">
          <a:xfrm>
            <a:off x="3884613" y="8685213"/>
            <a:ext cx="2971800" cy="457200"/>
          </a:xfrm>
          <a:prstGeom prst="rect">
            <a:avLst/>
          </a:prstGeom>
          <a:noFill/>
          <a:ln w="9525">
            <a:noFill/>
            <a:miter lim="800000"/>
            <a:headEnd/>
            <a:tailEnd/>
          </a:ln>
        </p:spPr>
        <p:txBody>
          <a:bodyPr lIns="88120" tIns="44060" rIns="88120" bIns="44060" anchor="b"/>
          <a:lstStyle/>
          <a:p>
            <a:pPr algn="r" defTabSz="879475"/>
            <a:fld id="{CAED980F-6522-4F08-8D4B-7994F7601605}" type="slidenum">
              <a:rPr lang="en-US" sz="1100">
                <a:solidFill>
                  <a:srgbClr val="000000"/>
                </a:solidFill>
              </a:rPr>
              <a:pPr algn="r" defTabSz="879475"/>
              <a:t>15</a:t>
            </a:fld>
            <a:endParaRPr lang="en-US" sz="1100">
              <a:solidFill>
                <a:srgbClr val="000000"/>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3886200" y="8688388"/>
            <a:ext cx="2971800" cy="455612"/>
          </a:xfrm>
          <a:prstGeom prst="rect">
            <a:avLst/>
          </a:prstGeom>
          <a:noFill/>
          <a:ln w="9525">
            <a:noFill/>
            <a:miter lim="800000"/>
            <a:headEnd/>
            <a:tailEnd/>
          </a:ln>
        </p:spPr>
        <p:txBody>
          <a:bodyPr lIns="94554" tIns="47276" rIns="94554" bIns="47276" anchor="b"/>
          <a:lstStyle/>
          <a:p>
            <a:pPr algn="r" defTabSz="946150"/>
            <a:fld id="{8D805FE3-1094-4173-9EB4-EF1298646131}" type="slidenum">
              <a:rPr lang="en-GB" sz="1300">
                <a:latin typeface="Tahoma" pitchFamily="34" charset="0"/>
              </a:rPr>
              <a:pPr algn="r" defTabSz="946150"/>
              <a:t>16</a:t>
            </a:fld>
            <a:endParaRPr lang="en-GB" sz="1300">
              <a:latin typeface="Tahoma" pitchFamily="34" charset="0"/>
            </a:endParaRPr>
          </a:p>
        </p:txBody>
      </p:sp>
      <p:sp>
        <p:nvSpPr>
          <p:cNvPr id="63491" name="Segnaposto immagine diapositiva 1"/>
          <p:cNvSpPr>
            <a:spLocks noGrp="1" noRot="1" noChangeAspect="1" noTextEdit="1"/>
          </p:cNvSpPr>
          <p:nvPr>
            <p:ph type="sldImg"/>
          </p:nvPr>
        </p:nvSpPr>
        <p:spPr>
          <a:ln/>
        </p:spPr>
      </p:sp>
      <p:sp>
        <p:nvSpPr>
          <p:cNvPr id="63492" name="Segnaposto note 2"/>
          <p:cNvSpPr>
            <a:spLocks noGrp="1"/>
          </p:cNvSpPr>
          <p:nvPr>
            <p:ph type="body" idx="1"/>
          </p:nvPr>
        </p:nvSpPr>
        <p:spPr>
          <a:xfrm>
            <a:off x="912813" y="4341813"/>
            <a:ext cx="5032375" cy="4116387"/>
          </a:xfrm>
          <a:noFill/>
          <a:ln/>
        </p:spPr>
        <p:txBody>
          <a:bodyPr lIns="94554" tIns="47276" rIns="94554" bIns="47276"/>
          <a:lstStyle/>
          <a:p>
            <a:pPr eaLnBrk="1" hangingPunct="1"/>
            <a:endParaRPr lang="en-US" smtClean="0"/>
          </a:p>
        </p:txBody>
      </p:sp>
      <p:sp>
        <p:nvSpPr>
          <p:cNvPr id="63493" name="Segnaposto numero diapositiva 3"/>
          <p:cNvSpPr txBox="1">
            <a:spLocks noGrp="1"/>
          </p:cNvSpPr>
          <p:nvPr/>
        </p:nvSpPr>
        <p:spPr bwMode="auto">
          <a:xfrm>
            <a:off x="3886200" y="8688388"/>
            <a:ext cx="2971800" cy="455612"/>
          </a:xfrm>
          <a:prstGeom prst="rect">
            <a:avLst/>
          </a:prstGeom>
          <a:noFill/>
          <a:ln w="9525">
            <a:noFill/>
            <a:miter lim="800000"/>
            <a:headEnd/>
            <a:tailEnd/>
          </a:ln>
        </p:spPr>
        <p:txBody>
          <a:bodyPr lIns="94554" tIns="47276" rIns="94554" bIns="47276" anchor="b"/>
          <a:lstStyle/>
          <a:p>
            <a:pPr algn="r" defTabSz="946150"/>
            <a:fld id="{CD7DB2C5-3BD5-4DBA-A299-1043CE710464}" type="slidenum">
              <a:rPr lang="en-GB" sz="1300">
                <a:latin typeface="Tahoma" pitchFamily="34" charset="0"/>
              </a:rPr>
              <a:pPr algn="r" defTabSz="946150"/>
              <a:t>16</a:t>
            </a:fld>
            <a:endParaRPr lang="en-GB" sz="1300">
              <a:latin typeface="Tahom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txBox="1">
            <a:spLocks noGrp="1" noChangeArrowheads="1"/>
          </p:cNvSpPr>
          <p:nvPr/>
        </p:nvSpPr>
        <p:spPr bwMode="auto">
          <a:xfrm>
            <a:off x="3886200" y="8688388"/>
            <a:ext cx="2971800" cy="455612"/>
          </a:xfrm>
          <a:prstGeom prst="rect">
            <a:avLst/>
          </a:prstGeom>
          <a:noFill/>
          <a:ln w="9525">
            <a:noFill/>
            <a:miter lim="800000"/>
            <a:headEnd/>
            <a:tailEnd/>
          </a:ln>
        </p:spPr>
        <p:txBody>
          <a:bodyPr lIns="94554" tIns="47276" rIns="94554" bIns="47276" anchor="b"/>
          <a:lstStyle/>
          <a:p>
            <a:pPr algn="r" defTabSz="946150"/>
            <a:fld id="{3240E8E7-7D0E-4C31-BDAA-D6772B4E910A}" type="slidenum">
              <a:rPr lang="en-GB" sz="1300">
                <a:latin typeface="Tahoma" pitchFamily="34" charset="0"/>
              </a:rPr>
              <a:pPr algn="r" defTabSz="946150"/>
              <a:t>2</a:t>
            </a:fld>
            <a:endParaRPr lang="en-GB" sz="1300">
              <a:latin typeface="Tahoma" pitchFamily="34" charset="0"/>
            </a:endParaRPr>
          </a:p>
        </p:txBody>
      </p:sp>
      <p:sp>
        <p:nvSpPr>
          <p:cNvPr id="17410" name="Segnaposto immagine diapositiva 1"/>
          <p:cNvSpPr>
            <a:spLocks noGrp="1" noRot="1" noChangeAspect="1" noTextEdit="1"/>
          </p:cNvSpPr>
          <p:nvPr>
            <p:ph type="sldImg"/>
          </p:nvPr>
        </p:nvSpPr>
        <p:spPr>
          <a:ln/>
        </p:spPr>
      </p:sp>
      <p:sp>
        <p:nvSpPr>
          <p:cNvPr id="17411" name="Segnaposto note 2"/>
          <p:cNvSpPr>
            <a:spLocks noGrp="1"/>
          </p:cNvSpPr>
          <p:nvPr>
            <p:ph type="body" idx="1"/>
          </p:nvPr>
        </p:nvSpPr>
        <p:spPr>
          <a:xfrm>
            <a:off x="912813" y="4341813"/>
            <a:ext cx="5032375" cy="4116387"/>
          </a:xfrm>
          <a:noFill/>
          <a:ln/>
        </p:spPr>
        <p:txBody>
          <a:bodyPr lIns="94554" tIns="47276" rIns="94554" bIns="47276"/>
          <a:lstStyle/>
          <a:p>
            <a:pPr eaLnBrk="1" hangingPunct="1"/>
            <a:endParaRPr lang="en-US" smtClean="0"/>
          </a:p>
        </p:txBody>
      </p:sp>
      <p:sp>
        <p:nvSpPr>
          <p:cNvPr id="17412" name="Segnaposto numero diapositiva 3"/>
          <p:cNvSpPr txBox="1">
            <a:spLocks noGrp="1"/>
          </p:cNvSpPr>
          <p:nvPr/>
        </p:nvSpPr>
        <p:spPr bwMode="auto">
          <a:xfrm>
            <a:off x="3886200" y="8688388"/>
            <a:ext cx="2971800" cy="455612"/>
          </a:xfrm>
          <a:prstGeom prst="rect">
            <a:avLst/>
          </a:prstGeom>
          <a:noFill/>
          <a:ln w="9525">
            <a:noFill/>
            <a:miter lim="800000"/>
            <a:headEnd/>
            <a:tailEnd/>
          </a:ln>
        </p:spPr>
        <p:txBody>
          <a:bodyPr lIns="94554" tIns="47276" rIns="94554" bIns="47276" anchor="b"/>
          <a:lstStyle/>
          <a:p>
            <a:pPr algn="r" defTabSz="946150"/>
            <a:fld id="{8D388827-EBE1-4BDB-BFF9-5739082033DF}" type="slidenum">
              <a:rPr lang="en-GB" sz="1300">
                <a:latin typeface="Tahoma" pitchFamily="34" charset="0"/>
              </a:rPr>
              <a:pPr algn="r" defTabSz="946150"/>
              <a:t>2</a:t>
            </a:fld>
            <a:endParaRPr lang="en-GB" sz="1300">
              <a:latin typeface="Tahoma"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txBox="1">
            <a:spLocks noGrp="1" noChangeArrowheads="1"/>
          </p:cNvSpPr>
          <p:nvPr/>
        </p:nvSpPr>
        <p:spPr bwMode="auto">
          <a:xfrm>
            <a:off x="3886200" y="8688388"/>
            <a:ext cx="2971800" cy="455612"/>
          </a:xfrm>
          <a:prstGeom prst="rect">
            <a:avLst/>
          </a:prstGeom>
          <a:noFill/>
          <a:ln w="9525">
            <a:noFill/>
            <a:miter lim="800000"/>
            <a:headEnd/>
            <a:tailEnd/>
          </a:ln>
        </p:spPr>
        <p:txBody>
          <a:bodyPr lIns="94554" tIns="47276" rIns="94554" bIns="47276" anchor="b"/>
          <a:lstStyle/>
          <a:p>
            <a:pPr algn="r" defTabSz="946150"/>
            <a:fld id="{09855EFC-F288-4F78-A381-D8827C9A0C9A}" type="slidenum">
              <a:rPr lang="en-GB" sz="1300">
                <a:latin typeface="Tahoma" pitchFamily="34" charset="0"/>
              </a:rPr>
              <a:pPr algn="r" defTabSz="946150"/>
              <a:t>3</a:t>
            </a:fld>
            <a:endParaRPr lang="en-GB" sz="1300">
              <a:latin typeface="Tahoma" pitchFamily="34" charset="0"/>
            </a:endParaRPr>
          </a:p>
        </p:txBody>
      </p:sp>
      <p:sp>
        <p:nvSpPr>
          <p:cNvPr id="19458" name="Segnaposto immagine diapositiva 1"/>
          <p:cNvSpPr>
            <a:spLocks noGrp="1" noRot="1" noChangeAspect="1" noTextEdit="1"/>
          </p:cNvSpPr>
          <p:nvPr>
            <p:ph type="sldImg"/>
          </p:nvPr>
        </p:nvSpPr>
        <p:spPr>
          <a:ln/>
        </p:spPr>
      </p:sp>
      <p:sp>
        <p:nvSpPr>
          <p:cNvPr id="19459" name="Segnaposto note 2"/>
          <p:cNvSpPr>
            <a:spLocks noGrp="1"/>
          </p:cNvSpPr>
          <p:nvPr>
            <p:ph type="body" idx="1"/>
          </p:nvPr>
        </p:nvSpPr>
        <p:spPr>
          <a:xfrm>
            <a:off x="912813" y="4341813"/>
            <a:ext cx="5032375" cy="4116387"/>
          </a:xfrm>
          <a:noFill/>
          <a:ln/>
        </p:spPr>
        <p:txBody>
          <a:bodyPr lIns="94554" tIns="47276" rIns="94554" bIns="47276"/>
          <a:lstStyle/>
          <a:p>
            <a:pPr eaLnBrk="1" hangingPunct="1"/>
            <a:r>
              <a:rPr lang="en-US" smtClean="0"/>
              <a:t>5 punto: sembra incredibile ma moltissimi dati sono ancora raccolti in cartaceo</a:t>
            </a:r>
          </a:p>
          <a:p>
            <a:pPr eaLnBrk="1" hangingPunct="1"/>
            <a:r>
              <a:rPr lang="en-US" smtClean="0"/>
              <a:t>Courtesy of Andrea De Luca</a:t>
            </a:r>
          </a:p>
          <a:p>
            <a:pPr eaLnBrk="1" hangingPunct="1"/>
            <a:r>
              <a:rPr lang="en-US" smtClean="0"/>
              <a:t>Desolante, ma non siamo gli unici…</a:t>
            </a:r>
          </a:p>
        </p:txBody>
      </p:sp>
      <p:sp>
        <p:nvSpPr>
          <p:cNvPr id="19460" name="Segnaposto numero diapositiva 3"/>
          <p:cNvSpPr txBox="1">
            <a:spLocks noGrp="1"/>
          </p:cNvSpPr>
          <p:nvPr/>
        </p:nvSpPr>
        <p:spPr bwMode="auto">
          <a:xfrm>
            <a:off x="3886200" y="8688388"/>
            <a:ext cx="2971800" cy="455612"/>
          </a:xfrm>
          <a:prstGeom prst="rect">
            <a:avLst/>
          </a:prstGeom>
          <a:noFill/>
          <a:ln w="9525">
            <a:noFill/>
            <a:miter lim="800000"/>
            <a:headEnd/>
            <a:tailEnd/>
          </a:ln>
        </p:spPr>
        <p:txBody>
          <a:bodyPr lIns="94554" tIns="47276" rIns="94554" bIns="47276" anchor="b"/>
          <a:lstStyle/>
          <a:p>
            <a:pPr algn="r" defTabSz="946150"/>
            <a:fld id="{BD3EB11F-FADA-4C8E-8002-77D34A54588D}" type="slidenum">
              <a:rPr lang="en-GB" sz="1300">
                <a:latin typeface="Tahoma" pitchFamily="34" charset="0"/>
              </a:rPr>
              <a:pPr algn="r" defTabSz="946150"/>
              <a:t>3</a:t>
            </a:fld>
            <a:endParaRPr lang="en-GB" sz="1300">
              <a:latin typeface="Tahoma"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txBox="1">
            <a:spLocks noGrp="1" noChangeArrowheads="1"/>
          </p:cNvSpPr>
          <p:nvPr/>
        </p:nvSpPr>
        <p:spPr bwMode="auto">
          <a:xfrm>
            <a:off x="3886200" y="8688388"/>
            <a:ext cx="2971800" cy="455612"/>
          </a:xfrm>
          <a:prstGeom prst="rect">
            <a:avLst/>
          </a:prstGeom>
          <a:noFill/>
          <a:ln w="9525">
            <a:noFill/>
            <a:miter lim="800000"/>
            <a:headEnd/>
            <a:tailEnd/>
          </a:ln>
        </p:spPr>
        <p:txBody>
          <a:bodyPr lIns="94554" tIns="47276" rIns="94554" bIns="47276" anchor="b"/>
          <a:lstStyle/>
          <a:p>
            <a:pPr algn="r" defTabSz="946150"/>
            <a:fld id="{863D39AA-753A-42FE-B968-D7C159F16AAB}" type="slidenum">
              <a:rPr lang="en-GB" sz="1300">
                <a:latin typeface="Tahoma" pitchFamily="34" charset="0"/>
              </a:rPr>
              <a:pPr algn="r" defTabSz="946150"/>
              <a:t>4</a:t>
            </a:fld>
            <a:endParaRPr lang="en-GB" sz="1300">
              <a:latin typeface="Tahoma" pitchFamily="34" charset="0"/>
            </a:endParaRPr>
          </a:p>
        </p:txBody>
      </p:sp>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xfrm>
            <a:off x="912813" y="4341813"/>
            <a:ext cx="5032375" cy="4116387"/>
          </a:xfrm>
          <a:noFill/>
          <a:ln/>
        </p:spPr>
        <p:txBody>
          <a:bodyPr lIns="94554" tIns="47276" rIns="94554" bIns="47276"/>
          <a:lstStyle/>
          <a:p>
            <a:pPr eaLnBrk="1" hangingPunct="1"/>
            <a:r>
              <a:rPr lang="en-US" smtClean="0"/>
              <a:t>Standard troppo complessi, come mi ricordava Iuri: se hai 350 codifiche per le cause di morte o te le devi studiare oppure, come sifa, come lui ha fatto a Icona, si fa una transcodifica intermedia con le 10-20 cause più comuni e si usa quella nell’interfaccia utente</a:t>
            </a:r>
          </a:p>
        </p:txBody>
      </p:sp>
      <p:sp>
        <p:nvSpPr>
          <p:cNvPr id="23556" name="Segnaposto numero diapositiva 3"/>
          <p:cNvSpPr txBox="1">
            <a:spLocks noGrp="1"/>
          </p:cNvSpPr>
          <p:nvPr/>
        </p:nvSpPr>
        <p:spPr bwMode="auto">
          <a:xfrm>
            <a:off x="3886200" y="8688388"/>
            <a:ext cx="2971800" cy="455612"/>
          </a:xfrm>
          <a:prstGeom prst="rect">
            <a:avLst/>
          </a:prstGeom>
          <a:noFill/>
          <a:ln w="9525">
            <a:noFill/>
            <a:miter lim="800000"/>
            <a:headEnd/>
            <a:tailEnd/>
          </a:ln>
        </p:spPr>
        <p:txBody>
          <a:bodyPr lIns="94554" tIns="47276" rIns="94554" bIns="47276" anchor="b"/>
          <a:lstStyle/>
          <a:p>
            <a:pPr algn="r" defTabSz="946150"/>
            <a:fld id="{C39ABD87-F045-4CC7-BF2B-E499EBC55469}" type="slidenum">
              <a:rPr lang="en-GB" sz="1300">
                <a:latin typeface="Tahoma" pitchFamily="34" charset="0"/>
              </a:rPr>
              <a:pPr algn="r" defTabSz="946150"/>
              <a:t>4</a:t>
            </a:fld>
            <a:endParaRPr lang="en-GB" sz="1300">
              <a:latin typeface="Tahoma"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txBox="1">
            <a:spLocks noGrp="1" noChangeArrowheads="1"/>
          </p:cNvSpPr>
          <p:nvPr/>
        </p:nvSpPr>
        <p:spPr bwMode="auto">
          <a:xfrm>
            <a:off x="3886200" y="8688388"/>
            <a:ext cx="2971800" cy="455612"/>
          </a:xfrm>
          <a:prstGeom prst="rect">
            <a:avLst/>
          </a:prstGeom>
          <a:noFill/>
          <a:ln w="9525">
            <a:noFill/>
            <a:miter lim="800000"/>
            <a:headEnd/>
            <a:tailEnd/>
          </a:ln>
        </p:spPr>
        <p:txBody>
          <a:bodyPr lIns="94554" tIns="47276" rIns="94554" bIns="47276" anchor="b"/>
          <a:lstStyle/>
          <a:p>
            <a:pPr algn="r" defTabSz="946150"/>
            <a:fld id="{1963770A-9724-4F0D-B7A5-419F47D0A869}" type="slidenum">
              <a:rPr lang="en-GB" sz="1300">
                <a:latin typeface="Tahoma" pitchFamily="34" charset="0"/>
              </a:rPr>
              <a:pPr algn="r" defTabSz="946150"/>
              <a:t>5</a:t>
            </a:fld>
            <a:endParaRPr lang="en-GB" sz="1300">
              <a:latin typeface="Tahoma" pitchFamily="34" charset="0"/>
            </a:endParaRPr>
          </a:p>
        </p:txBody>
      </p:sp>
      <p:sp>
        <p:nvSpPr>
          <p:cNvPr id="25602" name="Segnaposto immagine diapositiva 1"/>
          <p:cNvSpPr>
            <a:spLocks noGrp="1" noRot="1" noChangeAspect="1" noTextEdit="1"/>
          </p:cNvSpPr>
          <p:nvPr>
            <p:ph type="sldImg"/>
          </p:nvPr>
        </p:nvSpPr>
        <p:spPr>
          <a:ln/>
        </p:spPr>
      </p:sp>
      <p:sp>
        <p:nvSpPr>
          <p:cNvPr id="25603" name="Segnaposto note 2"/>
          <p:cNvSpPr>
            <a:spLocks noGrp="1"/>
          </p:cNvSpPr>
          <p:nvPr>
            <p:ph type="body" idx="1"/>
          </p:nvPr>
        </p:nvSpPr>
        <p:spPr>
          <a:xfrm>
            <a:off x="912813" y="4341813"/>
            <a:ext cx="5032375" cy="4116387"/>
          </a:xfrm>
          <a:noFill/>
          <a:ln/>
        </p:spPr>
        <p:txBody>
          <a:bodyPr lIns="94554" tIns="47276" rIns="94554" bIns="47276"/>
          <a:lstStyle/>
          <a:p>
            <a:pPr eaLnBrk="1" hangingPunct="1"/>
            <a:r>
              <a:rPr lang="en-US" smtClean="0"/>
              <a:t>Roberto D’Autilia docente di metodi matematici e di calcolo parallelo e distrib uito a Roma 3  e esperto di big data</a:t>
            </a:r>
          </a:p>
        </p:txBody>
      </p:sp>
      <p:sp>
        <p:nvSpPr>
          <p:cNvPr id="25604" name="Segnaposto numero diapositiva 3"/>
          <p:cNvSpPr txBox="1">
            <a:spLocks noGrp="1"/>
          </p:cNvSpPr>
          <p:nvPr/>
        </p:nvSpPr>
        <p:spPr bwMode="auto">
          <a:xfrm>
            <a:off x="3886200" y="8688388"/>
            <a:ext cx="2971800" cy="455612"/>
          </a:xfrm>
          <a:prstGeom prst="rect">
            <a:avLst/>
          </a:prstGeom>
          <a:noFill/>
          <a:ln w="9525">
            <a:noFill/>
            <a:miter lim="800000"/>
            <a:headEnd/>
            <a:tailEnd/>
          </a:ln>
        </p:spPr>
        <p:txBody>
          <a:bodyPr lIns="94554" tIns="47276" rIns="94554" bIns="47276" anchor="b"/>
          <a:lstStyle/>
          <a:p>
            <a:pPr algn="r" defTabSz="946150"/>
            <a:fld id="{215FD988-43BE-4526-B8B9-989419329D92}" type="slidenum">
              <a:rPr lang="en-GB" sz="1300">
                <a:latin typeface="Tahoma" pitchFamily="34" charset="0"/>
              </a:rPr>
              <a:pPr algn="r" defTabSz="946150"/>
              <a:t>5</a:t>
            </a:fld>
            <a:endParaRPr lang="en-GB" sz="1300">
              <a:latin typeface="Tahoma"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886200" y="8688388"/>
            <a:ext cx="2971800" cy="455612"/>
          </a:xfrm>
          <a:prstGeom prst="rect">
            <a:avLst/>
          </a:prstGeom>
          <a:noFill/>
          <a:ln w="9525">
            <a:noFill/>
            <a:miter lim="800000"/>
            <a:headEnd/>
            <a:tailEnd/>
          </a:ln>
        </p:spPr>
        <p:txBody>
          <a:bodyPr lIns="94554" tIns="47276" rIns="94554" bIns="47276" anchor="b"/>
          <a:lstStyle/>
          <a:p>
            <a:pPr algn="r" defTabSz="946150"/>
            <a:fld id="{4D19AF1F-A4BF-42CE-B752-104FBD7371EB}" type="slidenum">
              <a:rPr lang="en-GB" sz="1300">
                <a:latin typeface="Tahoma" pitchFamily="34" charset="0"/>
              </a:rPr>
              <a:pPr algn="r" defTabSz="946150"/>
              <a:t>6</a:t>
            </a:fld>
            <a:endParaRPr lang="en-GB" sz="1300">
              <a:latin typeface="Tahoma" pitchFamily="34" charset="0"/>
            </a:endParaRPr>
          </a:p>
        </p:txBody>
      </p:sp>
      <p:sp>
        <p:nvSpPr>
          <p:cNvPr id="27650" name="Segnaposto immagine diapositiva 1"/>
          <p:cNvSpPr>
            <a:spLocks noGrp="1" noRot="1" noChangeAspect="1" noTextEdit="1"/>
          </p:cNvSpPr>
          <p:nvPr>
            <p:ph type="sldImg"/>
          </p:nvPr>
        </p:nvSpPr>
        <p:spPr>
          <a:ln/>
        </p:spPr>
      </p:sp>
      <p:sp>
        <p:nvSpPr>
          <p:cNvPr id="27651" name="Segnaposto note 2"/>
          <p:cNvSpPr>
            <a:spLocks noGrp="1"/>
          </p:cNvSpPr>
          <p:nvPr>
            <p:ph type="body" idx="1"/>
          </p:nvPr>
        </p:nvSpPr>
        <p:spPr>
          <a:xfrm>
            <a:off x="912813" y="4341813"/>
            <a:ext cx="5032375" cy="4116387"/>
          </a:xfrm>
          <a:noFill/>
          <a:ln/>
        </p:spPr>
        <p:txBody>
          <a:bodyPr lIns="94554" tIns="47276" rIns="94554" bIns="47276"/>
          <a:lstStyle/>
          <a:p>
            <a:pPr eaLnBrk="1" hangingPunct="1"/>
            <a:r>
              <a:rPr lang="en-US" smtClean="0"/>
              <a:t>Per es. Quest’anno ci hanno chiesto I dati per uno studio sulla valutazione della convenienza in termini economicic di fare il resistance testing e nonostante che Euresist sia un DB natu sulla resistenza non avevamo I dati necessari</a:t>
            </a:r>
          </a:p>
          <a:p>
            <a:pPr eaLnBrk="1" hangingPunct="1"/>
            <a:endParaRPr lang="en-US" smtClean="0"/>
          </a:p>
        </p:txBody>
      </p:sp>
      <p:sp>
        <p:nvSpPr>
          <p:cNvPr id="27652" name="Segnaposto numero diapositiva 3"/>
          <p:cNvSpPr txBox="1">
            <a:spLocks noGrp="1"/>
          </p:cNvSpPr>
          <p:nvPr/>
        </p:nvSpPr>
        <p:spPr bwMode="auto">
          <a:xfrm>
            <a:off x="3886200" y="8688388"/>
            <a:ext cx="2971800" cy="455612"/>
          </a:xfrm>
          <a:prstGeom prst="rect">
            <a:avLst/>
          </a:prstGeom>
          <a:noFill/>
          <a:ln w="9525">
            <a:noFill/>
            <a:miter lim="800000"/>
            <a:headEnd/>
            <a:tailEnd/>
          </a:ln>
        </p:spPr>
        <p:txBody>
          <a:bodyPr lIns="94554" tIns="47276" rIns="94554" bIns="47276" anchor="b"/>
          <a:lstStyle/>
          <a:p>
            <a:pPr algn="r" defTabSz="946150"/>
            <a:fld id="{89493D3D-9D97-4A5C-836A-9E62D6C2964A}" type="slidenum">
              <a:rPr lang="en-GB" sz="1300">
                <a:latin typeface="Tahoma" pitchFamily="34" charset="0"/>
              </a:rPr>
              <a:pPr algn="r" defTabSz="946150"/>
              <a:t>6</a:t>
            </a:fld>
            <a:endParaRPr lang="en-GB" sz="1300">
              <a:latin typeface="Tahoma"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txBox="1">
            <a:spLocks noGrp="1" noChangeArrowheads="1"/>
          </p:cNvSpPr>
          <p:nvPr/>
        </p:nvSpPr>
        <p:spPr bwMode="auto">
          <a:xfrm>
            <a:off x="3886200" y="8688388"/>
            <a:ext cx="2971800" cy="455612"/>
          </a:xfrm>
          <a:prstGeom prst="rect">
            <a:avLst/>
          </a:prstGeom>
          <a:noFill/>
          <a:ln w="9525">
            <a:noFill/>
            <a:miter lim="800000"/>
            <a:headEnd/>
            <a:tailEnd/>
          </a:ln>
        </p:spPr>
        <p:txBody>
          <a:bodyPr lIns="94554" tIns="47276" rIns="94554" bIns="47276" anchor="b"/>
          <a:lstStyle/>
          <a:p>
            <a:pPr algn="r" defTabSz="946150"/>
            <a:fld id="{EA128692-4149-4CDD-85B9-A8B48A92CD79}" type="slidenum">
              <a:rPr lang="en-GB" sz="1300">
                <a:latin typeface="Tahoma" pitchFamily="34" charset="0"/>
              </a:rPr>
              <a:pPr algn="r" defTabSz="946150"/>
              <a:t>7</a:t>
            </a:fld>
            <a:endParaRPr lang="en-GB" sz="1300">
              <a:latin typeface="Tahoma" pitchFamily="34" charset="0"/>
            </a:endParaRPr>
          </a:p>
        </p:txBody>
      </p:sp>
      <p:sp>
        <p:nvSpPr>
          <p:cNvPr id="31746" name="Segnaposto immagine diapositiva 1"/>
          <p:cNvSpPr>
            <a:spLocks noGrp="1" noRot="1" noChangeAspect="1" noTextEdit="1"/>
          </p:cNvSpPr>
          <p:nvPr>
            <p:ph type="sldImg"/>
          </p:nvPr>
        </p:nvSpPr>
        <p:spPr>
          <a:ln/>
        </p:spPr>
      </p:sp>
      <p:sp>
        <p:nvSpPr>
          <p:cNvPr id="31747" name="Segnaposto note 2"/>
          <p:cNvSpPr>
            <a:spLocks noGrp="1"/>
          </p:cNvSpPr>
          <p:nvPr>
            <p:ph type="body" idx="1"/>
          </p:nvPr>
        </p:nvSpPr>
        <p:spPr>
          <a:xfrm>
            <a:off x="912813" y="4341813"/>
            <a:ext cx="5032375" cy="4116387"/>
          </a:xfrm>
          <a:noFill/>
          <a:ln/>
        </p:spPr>
        <p:txBody>
          <a:bodyPr lIns="94554" tIns="47276" rIns="94554" bIns="47276"/>
          <a:lstStyle/>
          <a:p>
            <a:pPr eaLnBrk="1" hangingPunct="1"/>
            <a:endParaRPr lang="en-US" smtClean="0"/>
          </a:p>
        </p:txBody>
      </p:sp>
      <p:sp>
        <p:nvSpPr>
          <p:cNvPr id="31748" name="Segnaposto numero diapositiva 3"/>
          <p:cNvSpPr txBox="1">
            <a:spLocks noGrp="1"/>
          </p:cNvSpPr>
          <p:nvPr/>
        </p:nvSpPr>
        <p:spPr bwMode="auto">
          <a:xfrm>
            <a:off x="3886200" y="8688388"/>
            <a:ext cx="2971800" cy="455612"/>
          </a:xfrm>
          <a:prstGeom prst="rect">
            <a:avLst/>
          </a:prstGeom>
          <a:noFill/>
          <a:ln w="9525">
            <a:noFill/>
            <a:miter lim="800000"/>
            <a:headEnd/>
            <a:tailEnd/>
          </a:ln>
        </p:spPr>
        <p:txBody>
          <a:bodyPr lIns="94554" tIns="47276" rIns="94554" bIns="47276" anchor="b"/>
          <a:lstStyle/>
          <a:p>
            <a:pPr algn="r" defTabSz="946150"/>
            <a:fld id="{43006F86-6F4C-4EE1-B57A-524E0622628E}" type="slidenum">
              <a:rPr lang="en-GB" sz="1300">
                <a:latin typeface="Tahoma" pitchFamily="34" charset="0"/>
              </a:rPr>
              <a:pPr algn="r" defTabSz="946150"/>
              <a:t>7</a:t>
            </a:fld>
            <a:endParaRPr lang="en-GB" sz="1300">
              <a:latin typeface="Tahoma"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txBox="1">
            <a:spLocks noGrp="1" noChangeArrowheads="1"/>
          </p:cNvSpPr>
          <p:nvPr/>
        </p:nvSpPr>
        <p:spPr bwMode="auto">
          <a:xfrm>
            <a:off x="3886200" y="8688388"/>
            <a:ext cx="2971800" cy="455612"/>
          </a:xfrm>
          <a:prstGeom prst="rect">
            <a:avLst/>
          </a:prstGeom>
          <a:noFill/>
          <a:ln w="9525">
            <a:noFill/>
            <a:miter lim="800000"/>
            <a:headEnd/>
            <a:tailEnd/>
          </a:ln>
        </p:spPr>
        <p:txBody>
          <a:bodyPr lIns="94554" tIns="47276" rIns="94554" bIns="47276" anchor="b"/>
          <a:lstStyle/>
          <a:p>
            <a:pPr algn="r" defTabSz="946150"/>
            <a:fld id="{01C2712F-E3B9-4ADE-889F-E19F673A16B2}" type="slidenum">
              <a:rPr lang="en-GB" sz="1300">
                <a:latin typeface="Tahoma" pitchFamily="34" charset="0"/>
              </a:rPr>
              <a:pPr algn="r" defTabSz="946150"/>
              <a:t>8</a:t>
            </a:fld>
            <a:endParaRPr lang="en-GB" sz="1300">
              <a:latin typeface="Tahoma" pitchFamily="34" charset="0"/>
            </a:endParaRPr>
          </a:p>
        </p:txBody>
      </p:sp>
      <p:sp>
        <p:nvSpPr>
          <p:cNvPr id="33794" name="Segnaposto immagine diapositiva 1"/>
          <p:cNvSpPr>
            <a:spLocks noGrp="1" noRot="1" noChangeAspect="1" noTextEdit="1"/>
          </p:cNvSpPr>
          <p:nvPr>
            <p:ph type="sldImg"/>
          </p:nvPr>
        </p:nvSpPr>
        <p:spPr>
          <a:ln/>
        </p:spPr>
      </p:sp>
      <p:sp>
        <p:nvSpPr>
          <p:cNvPr id="33795" name="Segnaposto note 2"/>
          <p:cNvSpPr>
            <a:spLocks noGrp="1"/>
          </p:cNvSpPr>
          <p:nvPr>
            <p:ph type="body" idx="1"/>
          </p:nvPr>
        </p:nvSpPr>
        <p:spPr>
          <a:xfrm>
            <a:off x="912813" y="4341813"/>
            <a:ext cx="5032375" cy="4116387"/>
          </a:xfrm>
          <a:noFill/>
          <a:ln/>
        </p:spPr>
        <p:txBody>
          <a:bodyPr lIns="94554" tIns="47276" rIns="94554" bIns="47276"/>
          <a:lstStyle/>
          <a:p>
            <a:pPr eaLnBrk="1" hangingPunct="1"/>
            <a:endParaRPr lang="en-US" smtClean="0"/>
          </a:p>
        </p:txBody>
      </p:sp>
      <p:sp>
        <p:nvSpPr>
          <p:cNvPr id="33796" name="Segnaposto numero diapositiva 3"/>
          <p:cNvSpPr txBox="1">
            <a:spLocks noGrp="1"/>
          </p:cNvSpPr>
          <p:nvPr/>
        </p:nvSpPr>
        <p:spPr bwMode="auto">
          <a:xfrm>
            <a:off x="3886200" y="8688388"/>
            <a:ext cx="2971800" cy="455612"/>
          </a:xfrm>
          <a:prstGeom prst="rect">
            <a:avLst/>
          </a:prstGeom>
          <a:noFill/>
          <a:ln w="9525">
            <a:noFill/>
            <a:miter lim="800000"/>
            <a:headEnd/>
            <a:tailEnd/>
          </a:ln>
        </p:spPr>
        <p:txBody>
          <a:bodyPr lIns="94554" tIns="47276" rIns="94554" bIns="47276" anchor="b"/>
          <a:lstStyle/>
          <a:p>
            <a:pPr algn="r" defTabSz="946150"/>
            <a:fld id="{443FC60B-B67B-4A13-AD8D-CC6B73006B83}" type="slidenum">
              <a:rPr lang="en-GB" sz="1300">
                <a:latin typeface="Tahoma" pitchFamily="34" charset="0"/>
              </a:rPr>
              <a:pPr algn="r" defTabSz="946150"/>
              <a:t>8</a:t>
            </a:fld>
            <a:endParaRPr lang="en-GB" sz="1300">
              <a:latin typeface="Tahoma"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txBox="1">
            <a:spLocks noGrp="1" noChangeArrowheads="1"/>
          </p:cNvSpPr>
          <p:nvPr/>
        </p:nvSpPr>
        <p:spPr bwMode="auto">
          <a:xfrm>
            <a:off x="3886200" y="8688388"/>
            <a:ext cx="2971800" cy="455612"/>
          </a:xfrm>
          <a:prstGeom prst="rect">
            <a:avLst/>
          </a:prstGeom>
          <a:noFill/>
          <a:ln w="9525">
            <a:noFill/>
            <a:miter lim="800000"/>
            <a:headEnd/>
            <a:tailEnd/>
          </a:ln>
        </p:spPr>
        <p:txBody>
          <a:bodyPr lIns="94554" tIns="47276" rIns="94554" bIns="47276" anchor="b"/>
          <a:lstStyle/>
          <a:p>
            <a:pPr algn="r" defTabSz="946150"/>
            <a:fld id="{10EDC6CA-2027-4D8D-9D4F-48657E58C576}" type="slidenum">
              <a:rPr lang="en-GB" sz="1300">
                <a:latin typeface="Tahoma" pitchFamily="34" charset="0"/>
              </a:rPr>
              <a:pPr algn="r" defTabSz="946150"/>
              <a:t>9</a:t>
            </a:fld>
            <a:endParaRPr lang="en-GB" sz="1300">
              <a:latin typeface="Tahoma" pitchFamily="34" charset="0"/>
            </a:endParaRPr>
          </a:p>
        </p:txBody>
      </p:sp>
      <p:sp>
        <p:nvSpPr>
          <p:cNvPr id="35842" name="Segnaposto immagine diapositiva 1"/>
          <p:cNvSpPr>
            <a:spLocks noGrp="1" noRot="1" noChangeAspect="1" noTextEdit="1"/>
          </p:cNvSpPr>
          <p:nvPr>
            <p:ph type="sldImg"/>
          </p:nvPr>
        </p:nvSpPr>
        <p:spPr>
          <a:ln/>
        </p:spPr>
      </p:sp>
      <p:sp>
        <p:nvSpPr>
          <p:cNvPr id="35843" name="Segnaposto note 2"/>
          <p:cNvSpPr>
            <a:spLocks noGrp="1"/>
          </p:cNvSpPr>
          <p:nvPr>
            <p:ph type="body" idx="1"/>
          </p:nvPr>
        </p:nvSpPr>
        <p:spPr>
          <a:xfrm>
            <a:off x="912813" y="4341813"/>
            <a:ext cx="5032375" cy="4116387"/>
          </a:xfrm>
          <a:noFill/>
          <a:ln/>
        </p:spPr>
        <p:txBody>
          <a:bodyPr lIns="94554" tIns="47276" rIns="94554" bIns="47276"/>
          <a:lstStyle/>
          <a:p>
            <a:pPr eaLnBrk="1" hangingPunct="1"/>
            <a:endParaRPr lang="en-US" smtClean="0"/>
          </a:p>
        </p:txBody>
      </p:sp>
      <p:sp>
        <p:nvSpPr>
          <p:cNvPr id="35844" name="Segnaposto numero diapositiva 3"/>
          <p:cNvSpPr txBox="1">
            <a:spLocks noGrp="1"/>
          </p:cNvSpPr>
          <p:nvPr/>
        </p:nvSpPr>
        <p:spPr bwMode="auto">
          <a:xfrm>
            <a:off x="3886200" y="8688388"/>
            <a:ext cx="2971800" cy="455612"/>
          </a:xfrm>
          <a:prstGeom prst="rect">
            <a:avLst/>
          </a:prstGeom>
          <a:noFill/>
          <a:ln w="9525">
            <a:noFill/>
            <a:miter lim="800000"/>
            <a:headEnd/>
            <a:tailEnd/>
          </a:ln>
        </p:spPr>
        <p:txBody>
          <a:bodyPr lIns="94554" tIns="47276" rIns="94554" bIns="47276" anchor="b"/>
          <a:lstStyle/>
          <a:p>
            <a:pPr algn="r" defTabSz="946150"/>
            <a:fld id="{B7918612-0851-4950-B28D-80F259F3B699}" type="slidenum">
              <a:rPr lang="en-GB" sz="1300">
                <a:latin typeface="Tahoma" pitchFamily="34" charset="0"/>
              </a:rPr>
              <a:pPr algn="r" defTabSz="946150"/>
              <a:t>9</a:t>
            </a:fld>
            <a:endParaRPr lang="en-GB" sz="1300">
              <a:latin typeface="Tahom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76349" y="2220687"/>
            <a:ext cx="5362302" cy="3762103"/>
          </a:xfrm>
          <a:solidFill>
            <a:schemeClr val="bg1">
              <a:alpha val="65000"/>
            </a:schemeClr>
          </a:solidFill>
          <a:ln w="101600" cap="sq">
            <a:solidFill>
              <a:srgbClr val="A22338"/>
            </a:solidFill>
            <a:miter lim="800000"/>
          </a:ln>
        </p:spPr>
        <p:txBody>
          <a:bodyPr anchor="ctr">
            <a:normAutofit/>
          </a:bodyPr>
          <a:lstStyle>
            <a:lvl1pPr algn="l">
              <a:defRPr sz="4400">
                <a:solidFill>
                  <a:srgbClr val="A22338"/>
                </a:solidFill>
              </a:defRPr>
            </a:lvl1pPr>
          </a:lstStyle>
          <a:p>
            <a:endParaRPr lang="it-IT" dirty="0"/>
          </a:p>
        </p:txBody>
      </p:sp>
      <p:sp>
        <p:nvSpPr>
          <p:cNvPr id="3" name="Sottotitolo 2"/>
          <p:cNvSpPr>
            <a:spLocks noGrp="1"/>
          </p:cNvSpPr>
          <p:nvPr>
            <p:ph type="subTitle" idx="1"/>
          </p:nvPr>
        </p:nvSpPr>
        <p:spPr>
          <a:xfrm>
            <a:off x="5323116" y="783772"/>
            <a:ext cx="3180805" cy="930773"/>
          </a:xfrm>
          <a:solidFill>
            <a:schemeClr val="bg1">
              <a:alpha val="65000"/>
            </a:schemeClr>
          </a:solidFill>
          <a:ln w="101600" cap="sq">
            <a:solidFill>
              <a:srgbClr val="A22338"/>
            </a:solidFill>
            <a:miter lim="800000"/>
          </a:ln>
        </p:spPr>
        <p:txBody>
          <a:bodyPr anchor="ctr" anchorCtr="1">
            <a:noAutofit/>
          </a:bodyPr>
          <a:lstStyle>
            <a:lvl1pPr marL="0" indent="0" algn="ctr">
              <a:buNone/>
              <a:defRPr sz="2400" b="1">
                <a:solidFill>
                  <a:srgbClr val="A22338"/>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a:xfrm>
            <a:off x="628650" y="6356350"/>
            <a:ext cx="2057400" cy="365125"/>
          </a:xfrm>
          <a:prstGeom prst="rect">
            <a:avLst/>
          </a:prstGeom>
        </p:spPr>
        <p:txBody>
          <a:bodyPr/>
          <a:lstStyle>
            <a:lvl1pPr fontAlgn="auto">
              <a:spcBef>
                <a:spcPts val="0"/>
              </a:spcBef>
              <a:spcAft>
                <a:spcPts val="0"/>
              </a:spcAft>
              <a:defRPr>
                <a:latin typeface="+mn-lt"/>
                <a:cs typeface="+mn-cs"/>
              </a:defRPr>
            </a:lvl1pPr>
          </a:lstStyle>
          <a:p>
            <a:pPr>
              <a:defRPr/>
            </a:pPr>
            <a:fld id="{B6B3750E-0A24-45AC-8169-0EC9584D1D2A}" type="datetimeFigureOut">
              <a:rPr lang="it-IT"/>
              <a:pPr>
                <a:defRPr/>
              </a:pPr>
              <a:t>07/10/2016</a:t>
            </a:fld>
            <a:endParaRPr lang="it-IT"/>
          </a:p>
        </p:txBody>
      </p:sp>
      <p:sp>
        <p:nvSpPr>
          <p:cNvPr id="5" name="Segnaposto piè di pagina 4"/>
          <p:cNvSpPr>
            <a:spLocks noGrp="1"/>
          </p:cNvSpPr>
          <p:nvPr>
            <p:ph type="ftr" sz="quarter" idx="11"/>
          </p:nvPr>
        </p:nvSpPr>
        <p:spPr>
          <a:xfrm>
            <a:off x="3028950" y="6356350"/>
            <a:ext cx="30861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6" name="Segnaposto numero diapositiva 5"/>
          <p:cNvSpPr>
            <a:spLocks noGrp="1"/>
          </p:cNvSpPr>
          <p:nvPr>
            <p:ph type="sldNum" sz="quarter" idx="12"/>
          </p:nvPr>
        </p:nvSpPr>
        <p:spPr>
          <a:xfrm>
            <a:off x="6457950" y="6356350"/>
            <a:ext cx="2057400" cy="365125"/>
          </a:xfrm>
          <a:prstGeom prst="rect">
            <a:avLst/>
          </a:prstGeom>
        </p:spPr>
        <p:txBody>
          <a:bodyPr/>
          <a:lstStyle>
            <a:lvl1pPr fontAlgn="auto">
              <a:spcBef>
                <a:spcPts val="0"/>
              </a:spcBef>
              <a:spcAft>
                <a:spcPts val="0"/>
              </a:spcAft>
              <a:defRPr>
                <a:latin typeface="+mn-lt"/>
                <a:cs typeface="+mn-cs"/>
              </a:defRPr>
            </a:lvl1pPr>
          </a:lstStyle>
          <a:p>
            <a:pPr>
              <a:defRPr/>
            </a:pPr>
            <a:fld id="{FB850A24-85F9-4729-B532-C097012D70C4}" type="slidenum">
              <a:rPr lang="it-IT"/>
              <a:pPr>
                <a:defRPr/>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365125"/>
            <a:ext cx="1971675"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28650" y="365125"/>
            <a:ext cx="5800725"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a:xfrm>
            <a:off x="628650" y="6356350"/>
            <a:ext cx="2057400" cy="365125"/>
          </a:xfrm>
          <a:prstGeom prst="rect">
            <a:avLst/>
          </a:prstGeom>
        </p:spPr>
        <p:txBody>
          <a:bodyPr/>
          <a:lstStyle>
            <a:lvl1pPr fontAlgn="auto">
              <a:spcBef>
                <a:spcPts val="0"/>
              </a:spcBef>
              <a:spcAft>
                <a:spcPts val="0"/>
              </a:spcAft>
              <a:defRPr>
                <a:latin typeface="+mn-lt"/>
                <a:cs typeface="+mn-cs"/>
              </a:defRPr>
            </a:lvl1pPr>
          </a:lstStyle>
          <a:p>
            <a:pPr>
              <a:defRPr/>
            </a:pPr>
            <a:fld id="{B8108838-DA5C-42CA-88D5-450446EB4311}" type="datetimeFigureOut">
              <a:rPr lang="it-IT"/>
              <a:pPr>
                <a:defRPr/>
              </a:pPr>
              <a:t>07/10/2016</a:t>
            </a:fld>
            <a:endParaRPr lang="it-IT"/>
          </a:p>
        </p:txBody>
      </p:sp>
      <p:sp>
        <p:nvSpPr>
          <p:cNvPr id="5" name="Segnaposto piè di pagina 4"/>
          <p:cNvSpPr>
            <a:spLocks noGrp="1"/>
          </p:cNvSpPr>
          <p:nvPr>
            <p:ph type="ftr" sz="quarter" idx="11"/>
          </p:nvPr>
        </p:nvSpPr>
        <p:spPr>
          <a:xfrm>
            <a:off x="3028950" y="6356350"/>
            <a:ext cx="30861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6" name="Segnaposto numero diapositiva 5"/>
          <p:cNvSpPr>
            <a:spLocks noGrp="1"/>
          </p:cNvSpPr>
          <p:nvPr>
            <p:ph type="sldNum" sz="quarter" idx="12"/>
          </p:nvPr>
        </p:nvSpPr>
        <p:spPr>
          <a:xfrm>
            <a:off x="6457950" y="6356350"/>
            <a:ext cx="2057400" cy="365125"/>
          </a:xfrm>
          <a:prstGeom prst="rect">
            <a:avLst/>
          </a:prstGeom>
        </p:spPr>
        <p:txBody>
          <a:bodyPr/>
          <a:lstStyle>
            <a:lvl1pPr fontAlgn="auto">
              <a:spcBef>
                <a:spcPts val="0"/>
              </a:spcBef>
              <a:spcAft>
                <a:spcPts val="0"/>
              </a:spcAft>
              <a:defRPr>
                <a:latin typeface="+mn-lt"/>
                <a:cs typeface="+mn-cs"/>
              </a:defRPr>
            </a:lvl1pPr>
          </a:lstStyle>
          <a:p>
            <a:pPr>
              <a:defRPr/>
            </a:pPr>
            <a:fld id="{EB60CCEB-6B6C-467D-ACF3-AC36C960BC90}" type="slidenum">
              <a:rPr lang="it-IT"/>
              <a:pPr>
                <a:defRPr/>
              </a:pPr>
              <a:t>‹#›</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a:xfrm>
            <a:off x="628650" y="6356350"/>
            <a:ext cx="2057400" cy="365125"/>
          </a:xfrm>
          <a:prstGeom prst="rect">
            <a:avLst/>
          </a:prstGeom>
        </p:spPr>
        <p:txBody>
          <a:bodyPr/>
          <a:lstStyle>
            <a:lvl1pPr fontAlgn="auto">
              <a:spcBef>
                <a:spcPts val="0"/>
              </a:spcBef>
              <a:spcAft>
                <a:spcPts val="0"/>
              </a:spcAft>
              <a:defRPr>
                <a:latin typeface="+mn-lt"/>
                <a:cs typeface="+mn-cs"/>
              </a:defRPr>
            </a:lvl1pPr>
          </a:lstStyle>
          <a:p>
            <a:pPr>
              <a:defRPr/>
            </a:pPr>
            <a:fld id="{63AA4AB9-4B1E-46D9-BE76-6B0F4794227F}" type="datetimeFigureOut">
              <a:rPr lang="it-IT"/>
              <a:pPr>
                <a:defRPr/>
              </a:pPr>
              <a:t>07/10/2016</a:t>
            </a:fld>
            <a:endParaRPr lang="it-IT"/>
          </a:p>
        </p:txBody>
      </p:sp>
      <p:sp>
        <p:nvSpPr>
          <p:cNvPr id="5" name="Segnaposto piè di pagina 4"/>
          <p:cNvSpPr>
            <a:spLocks noGrp="1"/>
          </p:cNvSpPr>
          <p:nvPr>
            <p:ph type="ftr" sz="quarter" idx="11"/>
          </p:nvPr>
        </p:nvSpPr>
        <p:spPr>
          <a:xfrm>
            <a:off x="3028950" y="6356350"/>
            <a:ext cx="30861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6" name="Segnaposto numero diapositiva 5"/>
          <p:cNvSpPr>
            <a:spLocks noGrp="1"/>
          </p:cNvSpPr>
          <p:nvPr>
            <p:ph type="sldNum" sz="quarter" idx="12"/>
          </p:nvPr>
        </p:nvSpPr>
        <p:spPr>
          <a:xfrm>
            <a:off x="6457950" y="6356350"/>
            <a:ext cx="2057400" cy="365125"/>
          </a:xfrm>
          <a:prstGeom prst="rect">
            <a:avLst/>
          </a:prstGeom>
        </p:spPr>
        <p:txBody>
          <a:bodyPr/>
          <a:lstStyle>
            <a:lvl1pPr fontAlgn="auto">
              <a:spcBef>
                <a:spcPts val="0"/>
              </a:spcBef>
              <a:spcAft>
                <a:spcPts val="0"/>
              </a:spcAft>
              <a:defRPr>
                <a:latin typeface="+mn-lt"/>
                <a:cs typeface="+mn-cs"/>
              </a:defRPr>
            </a:lvl1pPr>
          </a:lstStyle>
          <a:p>
            <a:pPr>
              <a:defRPr/>
            </a:pPr>
            <a:fld id="{01829E10-4CCF-4DD4-BBCD-3A889634B44F}" type="slidenum">
              <a:rPr lang="it-IT"/>
              <a:pPr>
                <a:defRPr/>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286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291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a:xfrm>
            <a:off x="628650" y="6356350"/>
            <a:ext cx="2057400" cy="365125"/>
          </a:xfrm>
          <a:prstGeom prst="rect">
            <a:avLst/>
          </a:prstGeom>
        </p:spPr>
        <p:txBody>
          <a:bodyPr/>
          <a:lstStyle>
            <a:lvl1pPr fontAlgn="auto">
              <a:spcBef>
                <a:spcPts val="0"/>
              </a:spcBef>
              <a:spcAft>
                <a:spcPts val="0"/>
              </a:spcAft>
              <a:defRPr>
                <a:latin typeface="+mn-lt"/>
                <a:cs typeface="+mn-cs"/>
              </a:defRPr>
            </a:lvl1pPr>
          </a:lstStyle>
          <a:p>
            <a:pPr>
              <a:defRPr/>
            </a:pPr>
            <a:fld id="{210F2C65-A30D-4077-A56F-E59964EABC29}" type="datetimeFigureOut">
              <a:rPr lang="it-IT"/>
              <a:pPr>
                <a:defRPr/>
              </a:pPr>
              <a:t>07/10/2016</a:t>
            </a:fld>
            <a:endParaRPr lang="it-IT"/>
          </a:p>
        </p:txBody>
      </p:sp>
      <p:sp>
        <p:nvSpPr>
          <p:cNvPr id="6" name="Segnaposto piè di pagina 5"/>
          <p:cNvSpPr>
            <a:spLocks noGrp="1"/>
          </p:cNvSpPr>
          <p:nvPr>
            <p:ph type="ftr" sz="quarter" idx="11"/>
          </p:nvPr>
        </p:nvSpPr>
        <p:spPr>
          <a:xfrm>
            <a:off x="3028950" y="6356350"/>
            <a:ext cx="30861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7" name="Segnaposto numero diapositiva 6"/>
          <p:cNvSpPr>
            <a:spLocks noGrp="1"/>
          </p:cNvSpPr>
          <p:nvPr>
            <p:ph type="sldNum" sz="quarter" idx="12"/>
          </p:nvPr>
        </p:nvSpPr>
        <p:spPr>
          <a:xfrm>
            <a:off x="6457950" y="6356350"/>
            <a:ext cx="2057400" cy="365125"/>
          </a:xfrm>
          <a:prstGeom prst="rect">
            <a:avLst/>
          </a:prstGeom>
        </p:spPr>
        <p:txBody>
          <a:bodyPr/>
          <a:lstStyle>
            <a:lvl1pPr fontAlgn="auto">
              <a:spcBef>
                <a:spcPts val="0"/>
              </a:spcBef>
              <a:spcAft>
                <a:spcPts val="0"/>
              </a:spcAft>
              <a:defRPr>
                <a:latin typeface="+mn-lt"/>
                <a:cs typeface="+mn-cs"/>
              </a:defRPr>
            </a:lvl1pPr>
          </a:lstStyle>
          <a:p>
            <a:pPr>
              <a:defRPr/>
            </a:pPr>
            <a:fld id="{76C38BA8-F02F-4EAA-B07A-D2346F42F67A}" type="slidenum">
              <a:rPr lang="it-IT"/>
              <a:pPr>
                <a:defRPr/>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29841" y="365126"/>
            <a:ext cx="7886700" cy="1325563"/>
          </a:xfrm>
        </p:spPr>
        <p:txBody>
          <a:bodyPr/>
          <a:lstStyle/>
          <a:p>
            <a:r>
              <a:rPr lang="it-IT"/>
              <a:t>Fare clic per modificare lo stile del titolo</a:t>
            </a:r>
          </a:p>
        </p:txBody>
      </p:sp>
      <p:sp>
        <p:nvSpPr>
          <p:cNvPr id="3" name="Segnaposto testo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629842" y="2505075"/>
            <a:ext cx="3868340"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4629150" y="2505075"/>
            <a:ext cx="3887391"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a:xfrm>
            <a:off x="628650" y="6356350"/>
            <a:ext cx="2057400" cy="365125"/>
          </a:xfrm>
          <a:prstGeom prst="rect">
            <a:avLst/>
          </a:prstGeom>
        </p:spPr>
        <p:txBody>
          <a:bodyPr/>
          <a:lstStyle>
            <a:lvl1pPr fontAlgn="auto">
              <a:spcBef>
                <a:spcPts val="0"/>
              </a:spcBef>
              <a:spcAft>
                <a:spcPts val="0"/>
              </a:spcAft>
              <a:defRPr>
                <a:latin typeface="+mn-lt"/>
                <a:cs typeface="+mn-cs"/>
              </a:defRPr>
            </a:lvl1pPr>
          </a:lstStyle>
          <a:p>
            <a:pPr>
              <a:defRPr/>
            </a:pPr>
            <a:fld id="{E94B9AE0-3F4D-4286-B410-A27ACA96461C}" type="datetimeFigureOut">
              <a:rPr lang="it-IT"/>
              <a:pPr>
                <a:defRPr/>
              </a:pPr>
              <a:t>07/10/2016</a:t>
            </a:fld>
            <a:endParaRPr lang="it-IT"/>
          </a:p>
        </p:txBody>
      </p:sp>
      <p:sp>
        <p:nvSpPr>
          <p:cNvPr id="8" name="Segnaposto piè di pagina 7"/>
          <p:cNvSpPr>
            <a:spLocks noGrp="1"/>
          </p:cNvSpPr>
          <p:nvPr>
            <p:ph type="ftr" sz="quarter" idx="11"/>
          </p:nvPr>
        </p:nvSpPr>
        <p:spPr>
          <a:xfrm>
            <a:off x="3028950" y="6356350"/>
            <a:ext cx="30861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9" name="Segnaposto numero diapositiva 8"/>
          <p:cNvSpPr>
            <a:spLocks noGrp="1"/>
          </p:cNvSpPr>
          <p:nvPr>
            <p:ph type="sldNum" sz="quarter" idx="12"/>
          </p:nvPr>
        </p:nvSpPr>
        <p:spPr>
          <a:xfrm>
            <a:off x="6457950" y="6356350"/>
            <a:ext cx="2057400" cy="365125"/>
          </a:xfrm>
          <a:prstGeom prst="rect">
            <a:avLst/>
          </a:prstGeom>
        </p:spPr>
        <p:txBody>
          <a:bodyPr/>
          <a:lstStyle>
            <a:lvl1pPr fontAlgn="auto">
              <a:spcBef>
                <a:spcPts val="0"/>
              </a:spcBef>
              <a:spcAft>
                <a:spcPts val="0"/>
              </a:spcAft>
              <a:defRPr>
                <a:latin typeface="+mn-lt"/>
                <a:cs typeface="+mn-cs"/>
              </a:defRPr>
            </a:lvl1pPr>
          </a:lstStyle>
          <a:p>
            <a:pPr>
              <a:defRPr/>
            </a:pPr>
            <a:fld id="{67815278-CDCB-4203-8DB6-B98C0EDDDB99}" type="slidenum">
              <a:rPr lang="it-IT"/>
              <a:pPr>
                <a:defRPr/>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a:xfrm>
            <a:off x="628650" y="6356350"/>
            <a:ext cx="2057400" cy="365125"/>
          </a:xfrm>
          <a:prstGeom prst="rect">
            <a:avLst/>
          </a:prstGeom>
        </p:spPr>
        <p:txBody>
          <a:bodyPr/>
          <a:lstStyle>
            <a:lvl1pPr fontAlgn="auto">
              <a:spcBef>
                <a:spcPts val="0"/>
              </a:spcBef>
              <a:spcAft>
                <a:spcPts val="0"/>
              </a:spcAft>
              <a:defRPr>
                <a:latin typeface="+mn-lt"/>
                <a:cs typeface="+mn-cs"/>
              </a:defRPr>
            </a:lvl1pPr>
          </a:lstStyle>
          <a:p>
            <a:pPr>
              <a:defRPr/>
            </a:pPr>
            <a:fld id="{107D472E-7A94-4AEF-8337-3DD490523A73}" type="datetimeFigureOut">
              <a:rPr lang="it-IT"/>
              <a:pPr>
                <a:defRPr/>
              </a:pPr>
              <a:t>07/10/2016</a:t>
            </a:fld>
            <a:endParaRPr lang="it-IT"/>
          </a:p>
        </p:txBody>
      </p:sp>
      <p:sp>
        <p:nvSpPr>
          <p:cNvPr id="4" name="Segnaposto piè di pagina 3"/>
          <p:cNvSpPr>
            <a:spLocks noGrp="1"/>
          </p:cNvSpPr>
          <p:nvPr>
            <p:ph type="ftr" sz="quarter" idx="11"/>
          </p:nvPr>
        </p:nvSpPr>
        <p:spPr>
          <a:xfrm>
            <a:off x="3028950" y="6356350"/>
            <a:ext cx="30861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5" name="Segnaposto numero diapositiva 4"/>
          <p:cNvSpPr>
            <a:spLocks noGrp="1"/>
          </p:cNvSpPr>
          <p:nvPr>
            <p:ph type="sldNum" sz="quarter" idx="12"/>
          </p:nvPr>
        </p:nvSpPr>
        <p:spPr>
          <a:xfrm>
            <a:off x="6457950" y="6356350"/>
            <a:ext cx="2057400" cy="365125"/>
          </a:xfrm>
          <a:prstGeom prst="rect">
            <a:avLst/>
          </a:prstGeom>
        </p:spPr>
        <p:txBody>
          <a:bodyPr/>
          <a:lstStyle>
            <a:lvl1pPr fontAlgn="auto">
              <a:spcBef>
                <a:spcPts val="0"/>
              </a:spcBef>
              <a:spcAft>
                <a:spcPts val="0"/>
              </a:spcAft>
              <a:defRPr>
                <a:latin typeface="+mn-lt"/>
                <a:cs typeface="+mn-cs"/>
              </a:defRPr>
            </a:lvl1pPr>
          </a:lstStyle>
          <a:p>
            <a:pPr>
              <a:defRPr/>
            </a:pPr>
            <a:fld id="{3F4B326C-3BB7-47DF-B561-20C88CB49CE1}" type="slidenum">
              <a:rPr lang="it-IT"/>
              <a:pPr>
                <a:defRPr/>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628650" y="6356350"/>
            <a:ext cx="2057400" cy="365125"/>
          </a:xfrm>
          <a:prstGeom prst="rect">
            <a:avLst/>
          </a:prstGeom>
        </p:spPr>
        <p:txBody>
          <a:bodyPr/>
          <a:lstStyle>
            <a:lvl1pPr fontAlgn="auto">
              <a:spcBef>
                <a:spcPts val="0"/>
              </a:spcBef>
              <a:spcAft>
                <a:spcPts val="0"/>
              </a:spcAft>
              <a:defRPr>
                <a:latin typeface="+mn-lt"/>
                <a:cs typeface="+mn-cs"/>
              </a:defRPr>
            </a:lvl1pPr>
          </a:lstStyle>
          <a:p>
            <a:pPr>
              <a:defRPr/>
            </a:pPr>
            <a:fld id="{ED662EFC-7DFB-454E-9539-07E4207B3716}" type="datetimeFigureOut">
              <a:rPr lang="it-IT"/>
              <a:pPr>
                <a:defRPr/>
              </a:pPr>
              <a:t>07/10/2016</a:t>
            </a:fld>
            <a:endParaRPr lang="it-IT"/>
          </a:p>
        </p:txBody>
      </p:sp>
      <p:sp>
        <p:nvSpPr>
          <p:cNvPr id="3" name="Segnaposto piè di pagina 2"/>
          <p:cNvSpPr>
            <a:spLocks noGrp="1"/>
          </p:cNvSpPr>
          <p:nvPr>
            <p:ph type="ftr" sz="quarter" idx="11"/>
          </p:nvPr>
        </p:nvSpPr>
        <p:spPr>
          <a:xfrm>
            <a:off x="3028950" y="6356350"/>
            <a:ext cx="30861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4" name="Segnaposto numero diapositiva 3"/>
          <p:cNvSpPr>
            <a:spLocks noGrp="1"/>
          </p:cNvSpPr>
          <p:nvPr>
            <p:ph type="sldNum" sz="quarter" idx="12"/>
          </p:nvPr>
        </p:nvSpPr>
        <p:spPr>
          <a:xfrm>
            <a:off x="6457950" y="6356350"/>
            <a:ext cx="2057400" cy="365125"/>
          </a:xfrm>
          <a:prstGeom prst="rect">
            <a:avLst/>
          </a:prstGeom>
        </p:spPr>
        <p:txBody>
          <a:bodyPr/>
          <a:lstStyle>
            <a:lvl1pPr fontAlgn="auto">
              <a:spcBef>
                <a:spcPts val="0"/>
              </a:spcBef>
              <a:spcAft>
                <a:spcPts val="0"/>
              </a:spcAft>
              <a:defRPr>
                <a:latin typeface="+mn-lt"/>
                <a:cs typeface="+mn-cs"/>
              </a:defRPr>
            </a:lvl1pPr>
          </a:lstStyle>
          <a:p>
            <a:pPr>
              <a:defRPr/>
            </a:pPr>
            <a:fld id="{119AB36A-36C9-495A-993E-4B6941C95F80}" type="slidenum">
              <a:rPr lang="it-IT"/>
              <a:pPr>
                <a:defRPr/>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a:xfrm>
            <a:off x="628650" y="6356350"/>
            <a:ext cx="2057400" cy="365125"/>
          </a:xfrm>
          <a:prstGeom prst="rect">
            <a:avLst/>
          </a:prstGeom>
        </p:spPr>
        <p:txBody>
          <a:bodyPr/>
          <a:lstStyle>
            <a:lvl1pPr fontAlgn="auto">
              <a:spcBef>
                <a:spcPts val="0"/>
              </a:spcBef>
              <a:spcAft>
                <a:spcPts val="0"/>
              </a:spcAft>
              <a:defRPr>
                <a:latin typeface="+mn-lt"/>
                <a:cs typeface="+mn-cs"/>
              </a:defRPr>
            </a:lvl1pPr>
          </a:lstStyle>
          <a:p>
            <a:pPr>
              <a:defRPr/>
            </a:pPr>
            <a:fld id="{C27D6877-3C6A-425D-804C-689B7897B0C3}" type="datetimeFigureOut">
              <a:rPr lang="it-IT"/>
              <a:pPr>
                <a:defRPr/>
              </a:pPr>
              <a:t>07/10/2016</a:t>
            </a:fld>
            <a:endParaRPr lang="it-IT"/>
          </a:p>
        </p:txBody>
      </p:sp>
      <p:sp>
        <p:nvSpPr>
          <p:cNvPr id="6" name="Segnaposto piè di pagina 5"/>
          <p:cNvSpPr>
            <a:spLocks noGrp="1"/>
          </p:cNvSpPr>
          <p:nvPr>
            <p:ph type="ftr" sz="quarter" idx="11"/>
          </p:nvPr>
        </p:nvSpPr>
        <p:spPr>
          <a:xfrm>
            <a:off x="3028950" y="6356350"/>
            <a:ext cx="30861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7" name="Segnaposto numero diapositiva 6"/>
          <p:cNvSpPr>
            <a:spLocks noGrp="1"/>
          </p:cNvSpPr>
          <p:nvPr>
            <p:ph type="sldNum" sz="quarter" idx="12"/>
          </p:nvPr>
        </p:nvSpPr>
        <p:spPr>
          <a:xfrm>
            <a:off x="6457950" y="6356350"/>
            <a:ext cx="2057400" cy="365125"/>
          </a:xfrm>
          <a:prstGeom prst="rect">
            <a:avLst/>
          </a:prstGeom>
        </p:spPr>
        <p:txBody>
          <a:bodyPr/>
          <a:lstStyle>
            <a:lvl1pPr fontAlgn="auto">
              <a:spcBef>
                <a:spcPts val="0"/>
              </a:spcBef>
              <a:spcAft>
                <a:spcPts val="0"/>
              </a:spcAft>
              <a:defRPr>
                <a:latin typeface="+mn-lt"/>
                <a:cs typeface="+mn-cs"/>
              </a:defRPr>
            </a:lvl1pPr>
          </a:lstStyle>
          <a:p>
            <a:pPr>
              <a:defRPr/>
            </a:pPr>
            <a:fld id="{C5D10E0B-1F50-41D5-84EA-447F3EF444D6}" type="slidenum">
              <a:rPr lang="it-IT"/>
              <a:pPr>
                <a:defRPr/>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a:xfrm>
            <a:off x="628650" y="6356350"/>
            <a:ext cx="2057400" cy="365125"/>
          </a:xfrm>
          <a:prstGeom prst="rect">
            <a:avLst/>
          </a:prstGeom>
        </p:spPr>
        <p:txBody>
          <a:bodyPr/>
          <a:lstStyle>
            <a:lvl1pPr fontAlgn="auto">
              <a:spcBef>
                <a:spcPts val="0"/>
              </a:spcBef>
              <a:spcAft>
                <a:spcPts val="0"/>
              </a:spcAft>
              <a:defRPr>
                <a:latin typeface="+mn-lt"/>
                <a:cs typeface="+mn-cs"/>
              </a:defRPr>
            </a:lvl1pPr>
          </a:lstStyle>
          <a:p>
            <a:pPr>
              <a:defRPr/>
            </a:pPr>
            <a:fld id="{386D8BAD-847C-41AC-921D-B0ECF0C7106F}" type="datetimeFigureOut">
              <a:rPr lang="it-IT"/>
              <a:pPr>
                <a:defRPr/>
              </a:pPr>
              <a:t>07/10/2016</a:t>
            </a:fld>
            <a:endParaRPr lang="it-IT"/>
          </a:p>
        </p:txBody>
      </p:sp>
      <p:sp>
        <p:nvSpPr>
          <p:cNvPr id="6" name="Segnaposto piè di pagina 5"/>
          <p:cNvSpPr>
            <a:spLocks noGrp="1"/>
          </p:cNvSpPr>
          <p:nvPr>
            <p:ph type="ftr" sz="quarter" idx="11"/>
          </p:nvPr>
        </p:nvSpPr>
        <p:spPr>
          <a:xfrm>
            <a:off x="3028950" y="6356350"/>
            <a:ext cx="30861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7" name="Segnaposto numero diapositiva 6"/>
          <p:cNvSpPr>
            <a:spLocks noGrp="1"/>
          </p:cNvSpPr>
          <p:nvPr>
            <p:ph type="sldNum" sz="quarter" idx="12"/>
          </p:nvPr>
        </p:nvSpPr>
        <p:spPr>
          <a:xfrm>
            <a:off x="6457950" y="6356350"/>
            <a:ext cx="2057400" cy="365125"/>
          </a:xfrm>
          <a:prstGeom prst="rect">
            <a:avLst/>
          </a:prstGeom>
        </p:spPr>
        <p:txBody>
          <a:bodyPr/>
          <a:lstStyle>
            <a:lvl1pPr fontAlgn="auto">
              <a:spcBef>
                <a:spcPts val="0"/>
              </a:spcBef>
              <a:spcAft>
                <a:spcPts val="0"/>
              </a:spcAft>
              <a:defRPr>
                <a:latin typeface="+mn-lt"/>
                <a:cs typeface="+mn-cs"/>
              </a:defRPr>
            </a:lvl1pPr>
          </a:lstStyle>
          <a:p>
            <a:pPr>
              <a:defRPr/>
            </a:pPr>
            <a:fld id="{AFDDB537-2141-497A-9AE4-55E7383F6FFC}" type="slidenum">
              <a:rPr lang="it-IT"/>
              <a:pPr>
                <a:defRPr/>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2090738" y="103188"/>
            <a:ext cx="6424612" cy="1543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59" r:id="rId12"/>
  </p:sldLayoutIdLst>
  <p:txStyles>
    <p:titleStyle>
      <a:lvl1pPr algn="l" rtl="0" eaLnBrk="0" fontAlgn="base" hangingPunct="0">
        <a:lnSpc>
          <a:spcPct val="90000"/>
        </a:lnSpc>
        <a:spcBef>
          <a:spcPct val="0"/>
        </a:spcBef>
        <a:spcAft>
          <a:spcPct val="0"/>
        </a:spcAft>
        <a:defRPr sz="4000" b="1" kern="1200">
          <a:solidFill>
            <a:srgbClr val="A22338"/>
          </a:solidFill>
          <a:latin typeface="Arial" panose="020B0604020202020204" pitchFamily="34" charset="0"/>
          <a:ea typeface="+mj-ea"/>
          <a:cs typeface="Arial" panose="020B0604020202020204" pitchFamily="34" charset="0"/>
        </a:defRPr>
      </a:lvl1pPr>
      <a:lvl2pPr algn="l" rtl="0" eaLnBrk="0" fontAlgn="base" hangingPunct="0">
        <a:lnSpc>
          <a:spcPct val="90000"/>
        </a:lnSpc>
        <a:spcBef>
          <a:spcPct val="0"/>
        </a:spcBef>
        <a:spcAft>
          <a:spcPct val="0"/>
        </a:spcAft>
        <a:defRPr sz="4000" b="1">
          <a:solidFill>
            <a:srgbClr val="A22338"/>
          </a:solidFill>
          <a:latin typeface="Arial" charset="0"/>
          <a:cs typeface="Arial" charset="0"/>
        </a:defRPr>
      </a:lvl2pPr>
      <a:lvl3pPr algn="l" rtl="0" eaLnBrk="0" fontAlgn="base" hangingPunct="0">
        <a:lnSpc>
          <a:spcPct val="90000"/>
        </a:lnSpc>
        <a:spcBef>
          <a:spcPct val="0"/>
        </a:spcBef>
        <a:spcAft>
          <a:spcPct val="0"/>
        </a:spcAft>
        <a:defRPr sz="4000" b="1">
          <a:solidFill>
            <a:srgbClr val="A22338"/>
          </a:solidFill>
          <a:latin typeface="Arial" charset="0"/>
          <a:cs typeface="Arial" charset="0"/>
        </a:defRPr>
      </a:lvl3pPr>
      <a:lvl4pPr algn="l" rtl="0" eaLnBrk="0" fontAlgn="base" hangingPunct="0">
        <a:lnSpc>
          <a:spcPct val="90000"/>
        </a:lnSpc>
        <a:spcBef>
          <a:spcPct val="0"/>
        </a:spcBef>
        <a:spcAft>
          <a:spcPct val="0"/>
        </a:spcAft>
        <a:defRPr sz="4000" b="1">
          <a:solidFill>
            <a:srgbClr val="A22338"/>
          </a:solidFill>
          <a:latin typeface="Arial" charset="0"/>
          <a:cs typeface="Arial" charset="0"/>
        </a:defRPr>
      </a:lvl4pPr>
      <a:lvl5pPr algn="l" rtl="0" eaLnBrk="0" fontAlgn="base" hangingPunct="0">
        <a:lnSpc>
          <a:spcPct val="90000"/>
        </a:lnSpc>
        <a:spcBef>
          <a:spcPct val="0"/>
        </a:spcBef>
        <a:spcAft>
          <a:spcPct val="0"/>
        </a:spcAft>
        <a:defRPr sz="4000" b="1">
          <a:solidFill>
            <a:srgbClr val="A22338"/>
          </a:solidFill>
          <a:latin typeface="Arial" charset="0"/>
          <a:cs typeface="Arial" charset="0"/>
        </a:defRPr>
      </a:lvl5pPr>
      <a:lvl6pPr marL="457200" algn="l" rtl="0" fontAlgn="base">
        <a:lnSpc>
          <a:spcPct val="90000"/>
        </a:lnSpc>
        <a:spcBef>
          <a:spcPct val="0"/>
        </a:spcBef>
        <a:spcAft>
          <a:spcPct val="0"/>
        </a:spcAft>
        <a:defRPr sz="4000" b="1">
          <a:solidFill>
            <a:srgbClr val="A22338"/>
          </a:solidFill>
          <a:latin typeface="Arial" charset="0"/>
          <a:cs typeface="Arial" charset="0"/>
        </a:defRPr>
      </a:lvl6pPr>
      <a:lvl7pPr marL="914400" algn="l" rtl="0" fontAlgn="base">
        <a:lnSpc>
          <a:spcPct val="90000"/>
        </a:lnSpc>
        <a:spcBef>
          <a:spcPct val="0"/>
        </a:spcBef>
        <a:spcAft>
          <a:spcPct val="0"/>
        </a:spcAft>
        <a:defRPr sz="4000" b="1">
          <a:solidFill>
            <a:srgbClr val="A22338"/>
          </a:solidFill>
          <a:latin typeface="Arial" charset="0"/>
          <a:cs typeface="Arial" charset="0"/>
        </a:defRPr>
      </a:lvl7pPr>
      <a:lvl8pPr marL="1371600" algn="l" rtl="0" fontAlgn="base">
        <a:lnSpc>
          <a:spcPct val="90000"/>
        </a:lnSpc>
        <a:spcBef>
          <a:spcPct val="0"/>
        </a:spcBef>
        <a:spcAft>
          <a:spcPct val="0"/>
        </a:spcAft>
        <a:defRPr sz="4000" b="1">
          <a:solidFill>
            <a:srgbClr val="A22338"/>
          </a:solidFill>
          <a:latin typeface="Arial" charset="0"/>
          <a:cs typeface="Arial" charset="0"/>
        </a:defRPr>
      </a:lvl8pPr>
      <a:lvl9pPr marL="1828800" algn="l" rtl="0" fontAlgn="base">
        <a:lnSpc>
          <a:spcPct val="90000"/>
        </a:lnSpc>
        <a:spcBef>
          <a:spcPct val="0"/>
        </a:spcBef>
        <a:spcAft>
          <a:spcPct val="0"/>
        </a:spcAft>
        <a:defRPr sz="4000" b="1">
          <a:solidFill>
            <a:srgbClr val="A22338"/>
          </a:solidFill>
          <a:latin typeface="Arial" charset="0"/>
          <a:cs typeface="Arial" charset="0"/>
        </a:defRPr>
      </a:lvl9pPr>
    </p:titleStyle>
    <p:bodyStyle>
      <a:lvl1pPr marL="228600" indent="-228600" algn="l" rtl="0" eaLnBrk="0" fontAlgn="base" hangingPunct="0">
        <a:lnSpc>
          <a:spcPct val="90000"/>
        </a:lnSpc>
        <a:spcBef>
          <a:spcPts val="1000"/>
        </a:spcBef>
        <a:spcAft>
          <a:spcPct val="0"/>
        </a:spcAft>
        <a:buFont typeface="Arial" charset="0"/>
        <a:buChar char="•"/>
        <a:defRPr sz="2400" kern="1200">
          <a:solidFill>
            <a:srgbClr val="404040"/>
          </a:solidFill>
          <a:latin typeface="Arial" panose="020B0604020202020204" pitchFamily="34" charset="0"/>
          <a:ea typeface="+mn-ea"/>
          <a:cs typeface="Arial" panose="020B0604020202020204" pitchFamily="34" charset="0"/>
        </a:defRPr>
      </a:lvl1pPr>
      <a:lvl2pPr marL="685800" indent="-228600" algn="l" rtl="0" eaLnBrk="0" fontAlgn="base" hangingPunct="0">
        <a:lnSpc>
          <a:spcPct val="90000"/>
        </a:lnSpc>
        <a:spcBef>
          <a:spcPts val="500"/>
        </a:spcBef>
        <a:spcAft>
          <a:spcPct val="0"/>
        </a:spcAft>
        <a:buFont typeface="Arial" charset="0"/>
        <a:buChar char="•"/>
        <a:defRPr sz="2000" kern="1200">
          <a:solidFill>
            <a:srgbClr val="404040"/>
          </a:solidFill>
          <a:latin typeface="Arial" panose="020B0604020202020204" pitchFamily="34" charset="0"/>
          <a:ea typeface="+mn-ea"/>
          <a:cs typeface="Arial" panose="020B0604020202020204" pitchFamily="34" charset="0"/>
        </a:defRPr>
      </a:lvl2pPr>
      <a:lvl3pPr marL="1143000" indent="-228600" algn="l" rtl="0" eaLnBrk="0" fontAlgn="base" hangingPunct="0">
        <a:lnSpc>
          <a:spcPct val="90000"/>
        </a:lnSpc>
        <a:spcBef>
          <a:spcPts val="500"/>
        </a:spcBef>
        <a:spcAft>
          <a:spcPct val="0"/>
        </a:spcAft>
        <a:buFont typeface="Arial" charset="0"/>
        <a:buChar char="•"/>
        <a:defRPr kern="1200">
          <a:solidFill>
            <a:srgbClr val="404040"/>
          </a:solidFill>
          <a:latin typeface="Arial" panose="020B0604020202020204" pitchFamily="34" charset="0"/>
          <a:ea typeface="+mn-ea"/>
          <a:cs typeface="Arial" panose="020B0604020202020204" pitchFamily="34" charset="0"/>
        </a:defRPr>
      </a:lvl3pPr>
      <a:lvl4pPr marL="1600200" indent="-228600" algn="l" rtl="0" eaLnBrk="0" fontAlgn="base" hangingPunct="0">
        <a:lnSpc>
          <a:spcPct val="90000"/>
        </a:lnSpc>
        <a:spcBef>
          <a:spcPts val="500"/>
        </a:spcBef>
        <a:spcAft>
          <a:spcPct val="0"/>
        </a:spcAft>
        <a:buFont typeface="Arial" charset="0"/>
        <a:buChar char="•"/>
        <a:defRPr sz="1600" kern="1200">
          <a:solidFill>
            <a:srgbClr val="404040"/>
          </a:solidFill>
          <a:latin typeface="Arial" panose="020B0604020202020204" pitchFamily="34" charset="0"/>
          <a:ea typeface="+mn-ea"/>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charset="0"/>
        <a:buChar char="•"/>
        <a:defRPr sz="1600" kern="1200">
          <a:solidFill>
            <a:srgbClr val="40404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gif"/><Relationship Id="rId7"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12.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17.gif"/><Relationship Id="rId4" Type="http://schemas.openxmlformats.org/officeDocument/2006/relationships/image" Target="../media/image11.png"/><Relationship Id="rId9" Type="http://schemas.openxmlformats.org/officeDocument/2006/relationships/image" Target="../media/image16.jpeg"/></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media/image19.png"/></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olo 1"/>
          <p:cNvSpPr>
            <a:spLocks noGrp="1"/>
          </p:cNvSpPr>
          <p:nvPr>
            <p:ph type="ctrTitle"/>
          </p:nvPr>
        </p:nvSpPr>
        <p:spPr>
          <a:xfrm>
            <a:off x="176213" y="2220913"/>
            <a:ext cx="5362575" cy="3762375"/>
          </a:xfrm>
          <a:solidFill>
            <a:schemeClr val="bg1">
              <a:alpha val="65097"/>
            </a:schemeClr>
          </a:solidFill>
        </p:spPr>
        <p:txBody>
          <a:bodyPr/>
          <a:lstStyle/>
          <a:p>
            <a:pPr eaLnBrk="1" hangingPunct="1"/>
            <a:r>
              <a:rPr lang="it-IT" smtClean="0">
                <a:latin typeface="Arial" charset="0"/>
                <a:cs typeface="Arial" charset="0"/>
              </a:rPr>
              <a:t>La condivisione dei dati</a:t>
            </a:r>
          </a:p>
        </p:txBody>
      </p:sp>
      <p:sp>
        <p:nvSpPr>
          <p:cNvPr id="15362" name="Sottotitolo 2"/>
          <p:cNvSpPr>
            <a:spLocks noGrp="1"/>
          </p:cNvSpPr>
          <p:nvPr>
            <p:ph type="subTitle" idx="1"/>
          </p:nvPr>
        </p:nvSpPr>
        <p:spPr>
          <a:xfrm>
            <a:off x="5322888" y="784225"/>
            <a:ext cx="3181350" cy="930275"/>
          </a:xfrm>
          <a:solidFill>
            <a:schemeClr val="bg1">
              <a:alpha val="65097"/>
            </a:schemeClr>
          </a:solidFill>
        </p:spPr>
        <p:txBody>
          <a:bodyPr/>
          <a:lstStyle/>
          <a:p>
            <a:pPr eaLnBrk="1" hangingPunct="1"/>
            <a:r>
              <a:rPr lang="it-IT" smtClean="0">
                <a:latin typeface="Arial" charset="0"/>
                <a:cs typeface="Arial" charset="0"/>
              </a:rPr>
              <a:t>Francesca Incardona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3"/>
          <p:cNvSpPr>
            <a:spLocks noChangeArrowheads="1"/>
          </p:cNvSpPr>
          <p:nvPr/>
        </p:nvSpPr>
        <p:spPr bwMode="auto">
          <a:xfrm>
            <a:off x="755650" y="908050"/>
            <a:ext cx="7345363" cy="5141913"/>
          </a:xfrm>
          <a:prstGeom prst="rect">
            <a:avLst/>
          </a:prstGeom>
          <a:noFill/>
          <a:ln w="9525">
            <a:noFill/>
            <a:miter lim="800000"/>
            <a:headEnd/>
            <a:tailEnd/>
          </a:ln>
        </p:spPr>
        <p:txBody>
          <a:bodyPr>
            <a:spAutoFit/>
          </a:bodyPr>
          <a:lstStyle/>
          <a:p>
            <a:pPr eaLnBrk="0" hangingPunct="0"/>
            <a:endParaRPr lang="en-GB" sz="2800" b="1">
              <a:ea typeface="SimSun" pitchFamily="2" charset="-122"/>
            </a:endParaRPr>
          </a:p>
          <a:p>
            <a:pPr algn="just" eaLnBrk="0" hangingPunct="0"/>
            <a:r>
              <a:rPr lang="en-GB" sz="2800" baseline="30000">
                <a:latin typeface="Times New Roman" pitchFamily="18" charset="0"/>
                <a:ea typeface="SimSun" pitchFamily="2" charset="-122"/>
              </a:rPr>
              <a:t>In Sweden &gt;99% of individuals with known HIV infection are followed longitudinally from the moment of their diagnosis through the Swedish National HIV Register (InfCare HIV).</a:t>
            </a:r>
          </a:p>
          <a:p>
            <a:pPr algn="just" eaLnBrk="0" hangingPunct="0"/>
            <a:endParaRPr lang="en-GB" sz="2800" baseline="30000">
              <a:latin typeface="Times New Roman" pitchFamily="18" charset="0"/>
              <a:ea typeface="SimSun" pitchFamily="2" charset="-122"/>
            </a:endParaRPr>
          </a:p>
          <a:p>
            <a:pPr algn="just" eaLnBrk="0" hangingPunct="0"/>
            <a:r>
              <a:rPr lang="en-GB" sz="2800" baseline="30000">
                <a:latin typeface="Times New Roman" pitchFamily="18" charset="0"/>
                <a:ea typeface="SimSun" pitchFamily="2" charset="-122"/>
              </a:rPr>
              <a:t>The InfCare database has been implemented in all HIV care centres in Sweden since 2008 and collects socio-demographic data (gender, age, country of origin, estimated country of transmission, route of transmission) and biological data (e.g. CD4+ T-cell count, viral load, treatment, date of first positive HIV serology, etc.) on all patients. Data from 1995 to 2008 was collected from separate databases and subsequently entered into the InfCare HIV database retrospectively. </a:t>
            </a:r>
          </a:p>
          <a:p>
            <a:pPr algn="just" eaLnBrk="0" hangingPunct="0"/>
            <a:endParaRPr lang="en-GB" sz="2800" baseline="30000">
              <a:latin typeface="Times New Roman" pitchFamily="18" charset="0"/>
              <a:ea typeface="SimSun" pitchFamily="2" charset="-122"/>
            </a:endParaRPr>
          </a:p>
          <a:p>
            <a:pPr algn="just" eaLnBrk="0" hangingPunct="0"/>
            <a:r>
              <a:rPr lang="en-GB" sz="2800" baseline="30000">
                <a:latin typeface="Times New Roman" pitchFamily="18" charset="0"/>
                <a:ea typeface="SimSun" pitchFamily="2" charset="-122"/>
              </a:rPr>
              <a:t>This makes the Swedish InfCare HIV database one of the most complete, population-based HIV registers in the world.</a:t>
            </a:r>
          </a:p>
          <a:p>
            <a:pPr algn="just" eaLnBrk="0" hangingPunct="0"/>
            <a:endParaRPr lang="en-GB" sz="2800" baseline="30000">
              <a:latin typeface="Times New Roman" pitchFamily="18" charset="0"/>
              <a:ea typeface="SimSun" pitchFamily="2" charset="-122"/>
            </a:endParaRPr>
          </a:p>
          <a:p>
            <a:pPr algn="just" eaLnBrk="0" hangingPunct="0"/>
            <a:r>
              <a:rPr lang="en-GB" sz="2800" baseline="30000">
                <a:latin typeface="Times New Roman" pitchFamily="18" charset="0"/>
                <a:ea typeface="SimSun" pitchFamily="2" charset="-122"/>
              </a:rPr>
              <a:t>Courtesy Gaetano Marrone</a:t>
            </a:r>
            <a:endParaRPr lang="en-US" sz="2800" baseline="30000">
              <a:latin typeface="Times New Roman" pitchFamily="18" charset="0"/>
              <a:ea typeface="SimSun" pitchFamily="2" charset="-122"/>
            </a:endParaRPr>
          </a:p>
        </p:txBody>
      </p:sp>
      <p:sp>
        <p:nvSpPr>
          <p:cNvPr id="36866" name="TextBox 4"/>
          <p:cNvSpPr txBox="1">
            <a:spLocks noChangeArrowheads="1"/>
          </p:cNvSpPr>
          <p:nvPr/>
        </p:nvSpPr>
        <p:spPr bwMode="auto">
          <a:xfrm>
            <a:off x="3340100" y="355600"/>
            <a:ext cx="1658938" cy="420688"/>
          </a:xfrm>
          <a:prstGeom prst="rect">
            <a:avLst/>
          </a:prstGeom>
          <a:noFill/>
          <a:ln w="9525">
            <a:noFill/>
            <a:miter lim="800000"/>
            <a:headEnd/>
            <a:tailEnd/>
          </a:ln>
        </p:spPr>
        <p:txBody>
          <a:bodyPr wrap="none">
            <a:spAutoFit/>
          </a:bodyPr>
          <a:lstStyle/>
          <a:p>
            <a:pPr eaLnBrk="0" hangingPunct="0"/>
            <a:r>
              <a:rPr lang="en-US" sz="3200" b="1" baseline="30000">
                <a:solidFill>
                  <a:schemeClr val="accent1"/>
                </a:solidFill>
                <a:ea typeface="ＭＳ Ｐゴシック" pitchFamily="34" charset="-128"/>
              </a:rPr>
              <a:t>InfCare HIV </a:t>
            </a:r>
          </a:p>
        </p:txBody>
      </p:sp>
      <p:pic>
        <p:nvPicPr>
          <p:cNvPr id="36867" name="Picture 10" descr="KI-Logo_rgb.tif                                                001030A5Macintosh HD                   BBA748FD:"/>
          <p:cNvPicPr>
            <a:picLocks noChangeAspect="1" noChangeArrowheads="1"/>
          </p:cNvPicPr>
          <p:nvPr/>
        </p:nvPicPr>
        <p:blipFill>
          <a:blip r:embed="rId3"/>
          <a:srcRect/>
          <a:stretch>
            <a:fillRect/>
          </a:stretch>
        </p:blipFill>
        <p:spPr bwMode="auto">
          <a:xfrm>
            <a:off x="7164388" y="188913"/>
            <a:ext cx="1727200" cy="704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4"/>
          <p:cNvSpPr>
            <a:spLocks noChangeArrowheads="1"/>
          </p:cNvSpPr>
          <p:nvPr/>
        </p:nvSpPr>
        <p:spPr bwMode="auto">
          <a:xfrm>
            <a:off x="2060575" y="166688"/>
            <a:ext cx="8191500" cy="739775"/>
          </a:xfrm>
          <a:prstGeom prst="rect">
            <a:avLst/>
          </a:prstGeom>
          <a:noFill/>
          <a:ln w="9525">
            <a:noFill/>
            <a:miter lim="800000"/>
            <a:headEnd/>
            <a:tailEnd/>
          </a:ln>
        </p:spPr>
        <p:txBody>
          <a:bodyPr/>
          <a:lstStyle/>
          <a:p>
            <a:pPr>
              <a:lnSpc>
                <a:spcPct val="90000"/>
              </a:lnSpc>
            </a:pPr>
            <a:r>
              <a:rPr lang="en-GB" sz="3800" b="1">
                <a:solidFill>
                  <a:srgbClr val="A22338"/>
                </a:solidFill>
              </a:rPr>
              <a:t>EIDB: EuResist Integrated DB</a:t>
            </a:r>
            <a:endParaRPr lang="it-IT" sz="3800" b="1">
              <a:solidFill>
                <a:srgbClr val="A22338"/>
              </a:solidFill>
            </a:endParaRPr>
          </a:p>
        </p:txBody>
      </p:sp>
      <p:graphicFrame>
        <p:nvGraphicFramePr>
          <p:cNvPr id="38917" name="Object 5"/>
          <p:cNvGraphicFramePr>
            <a:graphicFrameLocks noChangeAspect="1"/>
          </p:cNvGraphicFramePr>
          <p:nvPr/>
        </p:nvGraphicFramePr>
        <p:xfrm>
          <a:off x="250825" y="765175"/>
          <a:ext cx="8675688" cy="5699125"/>
        </p:xfrm>
        <a:graphic>
          <a:graphicData uri="http://schemas.openxmlformats.org/presentationml/2006/ole">
            <p:oleObj spid="_x0000_s38917" name="Grafico" r:id="rId4" imgW="5886416" imgH="3867285" progId="Excel.Chart.8">
              <p:embed/>
            </p:oleObj>
          </a:graphicData>
        </a:graphic>
      </p:graphicFrame>
      <p:sp>
        <p:nvSpPr>
          <p:cNvPr id="38918" name="Text Box 6"/>
          <p:cNvSpPr txBox="1">
            <a:spLocks noChangeArrowheads="1"/>
          </p:cNvSpPr>
          <p:nvPr/>
        </p:nvSpPr>
        <p:spPr bwMode="auto">
          <a:xfrm>
            <a:off x="4430713" y="1279525"/>
            <a:ext cx="796925" cy="749300"/>
          </a:xfrm>
          <a:prstGeom prst="rect">
            <a:avLst/>
          </a:prstGeom>
          <a:solidFill>
            <a:schemeClr val="bg1"/>
          </a:solidFill>
          <a:ln w="9525">
            <a:noFill/>
            <a:miter lim="800000"/>
            <a:headEnd/>
            <a:tailEnd/>
          </a:ln>
          <a:effectLst/>
        </p:spPr>
        <p:txBody>
          <a:bodyPr>
            <a:spAutoFit/>
          </a:bodyPr>
          <a:lstStyle/>
          <a:p>
            <a:pPr>
              <a:spcBef>
                <a:spcPct val="50000"/>
              </a:spcBef>
            </a:pPr>
            <a:r>
              <a:rPr lang="it-IT" sz="1600" b="1"/>
              <a:t>66200</a:t>
            </a:r>
          </a:p>
          <a:p>
            <a:pPr>
              <a:spcBef>
                <a:spcPct val="50000"/>
              </a:spcBef>
            </a:pPr>
            <a:endParaRPr lang="it-IT"/>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4"/>
          <p:cNvSpPr txBox="1">
            <a:spLocks noChangeArrowheads="1"/>
          </p:cNvSpPr>
          <p:nvPr/>
        </p:nvSpPr>
        <p:spPr bwMode="auto">
          <a:xfrm>
            <a:off x="250825" y="933450"/>
            <a:ext cx="8351838" cy="5856288"/>
          </a:xfrm>
          <a:prstGeom prst="rect">
            <a:avLst/>
          </a:prstGeom>
          <a:noFill/>
          <a:ln w="9525">
            <a:noFill/>
            <a:miter lim="800000"/>
            <a:headEnd/>
            <a:tailEnd/>
          </a:ln>
        </p:spPr>
        <p:txBody>
          <a:bodyPr>
            <a:spAutoFit/>
          </a:bodyPr>
          <a:lstStyle/>
          <a:p>
            <a:pPr marL="381000" indent="-381000">
              <a:lnSpc>
                <a:spcPct val="110000"/>
              </a:lnSpc>
              <a:buClr>
                <a:srgbClr val="FF0000"/>
              </a:buClr>
              <a:buSzPct val="110000"/>
              <a:buFont typeface="Wingdings" pitchFamily="2" charset="2"/>
              <a:buNone/>
            </a:pPr>
            <a:endParaRPr kumimoji="1" lang="it-IT" sz="800">
              <a:solidFill>
                <a:schemeClr val="bg1"/>
              </a:solidFill>
              <a:latin typeface="Tahoma" pitchFamily="34" charset="0"/>
              <a:sym typeface="Wingdings" pitchFamily="2" charset="2"/>
            </a:endParaRPr>
          </a:p>
          <a:p>
            <a:pPr marL="381000" indent="-381000">
              <a:lnSpc>
                <a:spcPct val="110000"/>
              </a:lnSpc>
              <a:buClr>
                <a:srgbClr val="FF0000"/>
              </a:buClr>
              <a:buSzPct val="110000"/>
              <a:buFont typeface="Wingdings" pitchFamily="2" charset="2"/>
              <a:buChar char="§"/>
            </a:pPr>
            <a:r>
              <a:rPr lang="it-IT" sz="2400">
                <a:solidFill>
                  <a:srgbClr val="404040"/>
                </a:solidFill>
                <a:sym typeface="Wingdings" pitchFamily="2" charset="2"/>
              </a:rPr>
              <a:t>Integrazione virtuale o federativa</a:t>
            </a:r>
          </a:p>
          <a:p>
            <a:pPr marL="838200" lvl="1" indent="-381000">
              <a:lnSpc>
                <a:spcPct val="110000"/>
              </a:lnSpc>
              <a:buClr>
                <a:srgbClr val="FF0000"/>
              </a:buClr>
              <a:buSzPct val="155000"/>
              <a:buFont typeface="Wingdings" pitchFamily="2" charset="2"/>
              <a:buChar char="§"/>
            </a:pPr>
            <a:r>
              <a:rPr kumimoji="1" lang="it-IT">
                <a:solidFill>
                  <a:srgbClr val="FF0000"/>
                </a:solidFill>
                <a:latin typeface="Tahoma" pitchFamily="34" charset="0"/>
                <a:sym typeface="Wingdings" pitchFamily="2" charset="2"/>
              </a:rPr>
              <a:t>Eurocoord: EU project finito nel 2015</a:t>
            </a:r>
            <a:br>
              <a:rPr kumimoji="1" lang="it-IT">
                <a:solidFill>
                  <a:srgbClr val="FF0000"/>
                </a:solidFill>
                <a:latin typeface="Tahoma" pitchFamily="34" charset="0"/>
                <a:sym typeface="Wingdings" pitchFamily="2" charset="2"/>
              </a:rPr>
            </a:br>
            <a:r>
              <a:rPr kumimoji="1" lang="en-US">
                <a:solidFill>
                  <a:srgbClr val="FF0000"/>
                </a:solidFill>
                <a:latin typeface="Tahoma" pitchFamily="34" charset="0"/>
                <a:sym typeface="Wingdings" pitchFamily="2" charset="2"/>
              </a:rPr>
              <a:t>CASCADE, COHERE, EuroSIDA, and PENTA: common virtual database. </a:t>
            </a:r>
          </a:p>
          <a:p>
            <a:pPr marL="838200" lvl="1" indent="-381000">
              <a:lnSpc>
                <a:spcPct val="110000"/>
              </a:lnSpc>
              <a:buClr>
                <a:srgbClr val="FF0000"/>
              </a:buClr>
              <a:buSzPct val="155000"/>
              <a:buFont typeface="Wingdings" pitchFamily="2" charset="2"/>
              <a:buChar char="§"/>
            </a:pPr>
            <a:r>
              <a:rPr kumimoji="1" lang="en-US" b="1">
                <a:solidFill>
                  <a:srgbClr val="FF0000"/>
                </a:solidFill>
                <a:sym typeface="Wingdings" pitchFamily="2" charset="2"/>
              </a:rPr>
              <a:t>COEHERE</a:t>
            </a:r>
            <a:r>
              <a:rPr kumimoji="1" lang="en-US">
                <a:solidFill>
                  <a:srgbClr val="FF0000"/>
                </a:solidFill>
                <a:sym typeface="Wingdings" pitchFamily="2" charset="2"/>
              </a:rPr>
              <a:t>: compiles through HICDEP data from 40 cohorts ~300,000 HIV-positive persons, with data on clinical characteristics, antiretroviral therapy and other medications, HIV seroconversion, opportunistic infections, and laboratory results (CD4-positive T-lymphocyte counts, CD8-positive lymphocytes, viral load, virological and serological tests for other infections, and HIV resistance tests) and socio demographic data (since 2005).</a:t>
            </a:r>
          </a:p>
          <a:p>
            <a:pPr marL="838200" lvl="1" indent="-381000">
              <a:lnSpc>
                <a:spcPct val="110000"/>
              </a:lnSpc>
              <a:buClr>
                <a:srgbClr val="FF0000"/>
              </a:buClr>
              <a:buSzPct val="155000"/>
              <a:buFont typeface="Wingdings" pitchFamily="2" charset="2"/>
              <a:buChar char="§"/>
            </a:pPr>
            <a:r>
              <a:rPr kumimoji="1" lang="en-US" b="1">
                <a:solidFill>
                  <a:srgbClr val="FF0000"/>
                </a:solidFill>
                <a:latin typeface="Tahoma" pitchFamily="34" charset="0"/>
                <a:sym typeface="Wingdings" pitchFamily="2" charset="2"/>
              </a:rPr>
              <a:t>CASCADE</a:t>
            </a:r>
            <a:r>
              <a:rPr kumimoji="1" lang="en-US">
                <a:solidFill>
                  <a:srgbClr val="FF0000"/>
                </a:solidFill>
                <a:latin typeface="Tahoma" pitchFamily="34" charset="0"/>
                <a:sym typeface="Wingdings" pitchFamily="2" charset="2"/>
              </a:rPr>
              <a:t>: 29 cohorts of persons with well-estimated dates of HIV seroconversion (seroconverters) (since 1997).</a:t>
            </a:r>
          </a:p>
          <a:p>
            <a:pPr marL="838200" lvl="1" indent="-381000">
              <a:lnSpc>
                <a:spcPct val="110000"/>
              </a:lnSpc>
              <a:buClr>
                <a:srgbClr val="FF0000"/>
              </a:buClr>
              <a:buSzPct val="155000"/>
              <a:buFont typeface="Wingdings" pitchFamily="2" charset="2"/>
              <a:buChar char="§"/>
            </a:pPr>
            <a:r>
              <a:rPr kumimoji="1" lang="en-US" b="1">
                <a:solidFill>
                  <a:srgbClr val="FF0000"/>
                </a:solidFill>
                <a:latin typeface="Tahoma" pitchFamily="34" charset="0"/>
                <a:sym typeface="Wingdings" pitchFamily="2" charset="2"/>
              </a:rPr>
              <a:t>EuroSIDA</a:t>
            </a:r>
            <a:r>
              <a:rPr kumimoji="1" lang="en-US">
                <a:solidFill>
                  <a:srgbClr val="FF0000"/>
                </a:solidFill>
                <a:latin typeface="Tahoma" pitchFamily="34" charset="0"/>
                <a:sym typeface="Wingdings" pitchFamily="2" charset="2"/>
              </a:rPr>
              <a:t>: </a:t>
            </a:r>
            <a:r>
              <a:rPr kumimoji="1" lang="en-US">
                <a:solidFill>
                  <a:srgbClr val="FF0000"/>
                </a:solidFill>
                <a:sym typeface="Wingdings" pitchFamily="2" charset="2"/>
              </a:rPr>
              <a:t>~</a:t>
            </a:r>
            <a:r>
              <a:rPr kumimoji="1" lang="en-US">
                <a:sym typeface="Wingdings" pitchFamily="2" charset="2"/>
              </a:rPr>
              <a:t> </a:t>
            </a:r>
            <a:r>
              <a:rPr kumimoji="1" lang="en-US">
                <a:solidFill>
                  <a:srgbClr val="FF0000"/>
                </a:solidFill>
                <a:latin typeface="Tahoma" pitchFamily="34" charset="0"/>
                <a:sym typeface="Wingdings" pitchFamily="2" charset="2"/>
              </a:rPr>
              <a:t>22,000 with data on end-organ diseases and non-AIDS cancers (since 1994).</a:t>
            </a:r>
          </a:p>
          <a:p>
            <a:pPr marL="838200" lvl="1" indent="-381000">
              <a:lnSpc>
                <a:spcPct val="110000"/>
              </a:lnSpc>
              <a:buClr>
                <a:srgbClr val="FF0000"/>
              </a:buClr>
              <a:buSzPct val="155000"/>
              <a:buFont typeface="Wingdings" pitchFamily="2" charset="2"/>
              <a:buChar char="§"/>
            </a:pPr>
            <a:r>
              <a:rPr kumimoji="1" lang="en-US" b="1">
                <a:solidFill>
                  <a:srgbClr val="FF0000"/>
                </a:solidFill>
                <a:latin typeface="Tahoma" pitchFamily="34" charset="0"/>
                <a:sym typeface="Wingdings" pitchFamily="2" charset="2"/>
              </a:rPr>
              <a:t>PENTA</a:t>
            </a:r>
            <a:r>
              <a:rPr kumimoji="1" lang="en-US">
                <a:solidFill>
                  <a:srgbClr val="FF0000"/>
                </a:solidFill>
                <a:latin typeface="Tahoma" pitchFamily="34" charset="0"/>
                <a:sym typeface="Wingdings" pitchFamily="2" charset="2"/>
              </a:rPr>
              <a:t>: collaboration between paediatric HIV centres in Europe, now also on antimicrobials in children, including antibiotics, antivirals and antifungals.</a:t>
            </a:r>
            <a:endParaRPr kumimoji="1" lang="it-IT">
              <a:solidFill>
                <a:srgbClr val="FF0000"/>
              </a:solidFill>
              <a:latin typeface="Tahoma" pitchFamily="34" charset="0"/>
              <a:sym typeface="Wingdings" pitchFamily="2" charset="2"/>
            </a:endParaRPr>
          </a:p>
          <a:p>
            <a:pPr marL="381000" indent="-381000">
              <a:lnSpc>
                <a:spcPct val="110000"/>
              </a:lnSpc>
              <a:buClr>
                <a:srgbClr val="FF0000"/>
              </a:buClr>
              <a:buSzPct val="110000"/>
              <a:buFont typeface="Wingdings" pitchFamily="2" charset="2"/>
              <a:buChar char="§"/>
            </a:pPr>
            <a:endParaRPr kumimoji="1" lang="it-IT" sz="2400">
              <a:solidFill>
                <a:schemeClr val="bg1"/>
              </a:solidFill>
              <a:latin typeface="Tahoma" pitchFamily="34" charset="0"/>
              <a:sym typeface="Wingdings" pitchFamily="2" charset="2"/>
            </a:endParaRPr>
          </a:p>
        </p:txBody>
      </p:sp>
      <p:sp>
        <p:nvSpPr>
          <p:cNvPr id="58371" name="Rectangle 4"/>
          <p:cNvSpPr>
            <a:spLocks noChangeArrowheads="1"/>
          </p:cNvSpPr>
          <p:nvPr/>
        </p:nvSpPr>
        <p:spPr bwMode="auto">
          <a:xfrm>
            <a:off x="1917700" y="152400"/>
            <a:ext cx="8191500" cy="739775"/>
          </a:xfrm>
          <a:prstGeom prst="rect">
            <a:avLst/>
          </a:prstGeom>
          <a:noFill/>
          <a:ln w="9525">
            <a:noFill/>
            <a:miter lim="800000"/>
            <a:headEnd/>
            <a:tailEnd/>
          </a:ln>
        </p:spPr>
        <p:txBody>
          <a:bodyPr/>
          <a:lstStyle/>
          <a:p>
            <a:pPr>
              <a:lnSpc>
                <a:spcPct val="90000"/>
              </a:lnSpc>
            </a:pPr>
            <a:r>
              <a:rPr lang="en-GB" sz="3800" b="1">
                <a:solidFill>
                  <a:srgbClr val="A22338"/>
                </a:solidFill>
              </a:rPr>
              <a:t>Condividere i dati virtualmente</a:t>
            </a:r>
            <a:endParaRPr lang="it-IT" sz="3800" b="1">
              <a:solidFill>
                <a:srgbClr val="A22338"/>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ext Box 4"/>
          <p:cNvSpPr txBox="1">
            <a:spLocks noChangeArrowheads="1"/>
          </p:cNvSpPr>
          <p:nvPr/>
        </p:nvSpPr>
        <p:spPr bwMode="auto">
          <a:xfrm>
            <a:off x="452438" y="1214438"/>
            <a:ext cx="8351837" cy="5046662"/>
          </a:xfrm>
          <a:prstGeom prst="rect">
            <a:avLst/>
          </a:prstGeom>
          <a:noFill/>
          <a:ln w="9525">
            <a:noFill/>
            <a:miter lim="800000"/>
            <a:headEnd/>
            <a:tailEnd/>
          </a:ln>
        </p:spPr>
        <p:txBody>
          <a:bodyPr>
            <a:spAutoFit/>
          </a:bodyPr>
          <a:lstStyle/>
          <a:p>
            <a:pPr marL="381000" indent="-381000">
              <a:lnSpc>
                <a:spcPct val="110000"/>
              </a:lnSpc>
              <a:buClr>
                <a:srgbClr val="FF0000"/>
              </a:buClr>
              <a:buSzPct val="110000"/>
              <a:buFont typeface="Wingdings" pitchFamily="2" charset="2"/>
              <a:buNone/>
            </a:pPr>
            <a:endParaRPr kumimoji="1" lang="it-IT" sz="800">
              <a:solidFill>
                <a:schemeClr val="bg1"/>
              </a:solidFill>
              <a:latin typeface="Tahoma" pitchFamily="34" charset="0"/>
              <a:sym typeface="Wingdings" pitchFamily="2" charset="2"/>
            </a:endParaRPr>
          </a:p>
          <a:p>
            <a:pPr marL="381000" indent="-381000">
              <a:lnSpc>
                <a:spcPct val="110000"/>
              </a:lnSpc>
              <a:buClr>
                <a:srgbClr val="FF0000"/>
              </a:buClr>
              <a:buSzPct val="110000"/>
              <a:buFont typeface="Wingdings" pitchFamily="2" charset="2"/>
              <a:buChar char="§"/>
            </a:pPr>
            <a:r>
              <a:rPr lang="it-IT" sz="2400">
                <a:solidFill>
                  <a:srgbClr val="404040"/>
                </a:solidFill>
                <a:sym typeface="Wingdings" pitchFamily="2" charset="2"/>
              </a:rPr>
              <a:t>Governance: DB Management e Scientific Board:</a:t>
            </a:r>
          </a:p>
          <a:p>
            <a:pPr marL="838200" lvl="1" indent="-381000">
              <a:lnSpc>
                <a:spcPct val="110000"/>
              </a:lnSpc>
              <a:buClr>
                <a:srgbClr val="FF0000"/>
              </a:buClr>
              <a:buSzPct val="110000"/>
              <a:buFont typeface="Wingdings" pitchFamily="2" charset="2"/>
              <a:buChar char="§"/>
            </a:pPr>
            <a:r>
              <a:rPr lang="it-IT" sz="2400">
                <a:solidFill>
                  <a:srgbClr val="404040"/>
                </a:solidFill>
                <a:sym typeface="Wingdings" pitchFamily="2" charset="2"/>
              </a:rPr>
              <a:t>“Proprietà” dei dati, permessi di accesso e utilizzo: </a:t>
            </a:r>
          </a:p>
          <a:p>
            <a:pPr marL="1143000" lvl="2" indent="-228600">
              <a:lnSpc>
                <a:spcPct val="110000"/>
              </a:lnSpc>
              <a:buClr>
                <a:srgbClr val="FF0000"/>
              </a:buClr>
              <a:buSzPct val="110000"/>
              <a:buFont typeface="Wingdings" pitchFamily="2" charset="2"/>
              <a:buChar char="§"/>
            </a:pPr>
            <a:r>
              <a:rPr lang="it-IT" sz="2400">
                <a:solidFill>
                  <a:srgbClr val="404040"/>
                </a:solidFill>
                <a:sym typeface="Wingdings" pitchFamily="2" charset="2"/>
              </a:rPr>
              <a:t>Possibilità per ogni centro di negare l’accesso ai propri dati</a:t>
            </a:r>
          </a:p>
          <a:p>
            <a:pPr marL="1143000" lvl="2" indent="-228600">
              <a:lnSpc>
                <a:spcPct val="110000"/>
              </a:lnSpc>
              <a:buClr>
                <a:srgbClr val="FF0000"/>
              </a:buClr>
              <a:buSzPct val="110000"/>
              <a:buFont typeface="Wingdings" pitchFamily="2" charset="2"/>
              <a:buChar char="§"/>
            </a:pPr>
            <a:r>
              <a:rPr lang="it-IT" sz="2400">
                <a:solidFill>
                  <a:srgbClr val="404040"/>
                </a:solidFill>
                <a:sym typeface="Wingdings" pitchFamily="2" charset="2"/>
              </a:rPr>
              <a:t>Possibilità per ogni studio di richiedere l’accesso solo ai dati di alcuni centri?</a:t>
            </a:r>
          </a:p>
          <a:p>
            <a:pPr marL="838200" lvl="1" indent="-381000">
              <a:lnSpc>
                <a:spcPct val="110000"/>
              </a:lnSpc>
              <a:buClr>
                <a:srgbClr val="FF0000"/>
              </a:buClr>
              <a:buSzPct val="110000"/>
              <a:buFont typeface="Wingdings" pitchFamily="2" charset="2"/>
              <a:buChar char="§"/>
            </a:pPr>
            <a:r>
              <a:rPr lang="it-IT" sz="2400">
                <a:solidFill>
                  <a:srgbClr val="404040"/>
                </a:solidFill>
                <a:sym typeface="Wingdings" pitchFamily="2" charset="2"/>
              </a:rPr>
              <a:t>Gestione degli studi commerciali</a:t>
            </a:r>
          </a:p>
          <a:p>
            <a:pPr marL="838200" lvl="1" indent="-381000">
              <a:lnSpc>
                <a:spcPct val="110000"/>
              </a:lnSpc>
              <a:buClr>
                <a:srgbClr val="FF0000"/>
              </a:buClr>
              <a:buSzPct val="110000"/>
              <a:buFont typeface="Wingdings" pitchFamily="2" charset="2"/>
              <a:buChar char="§"/>
            </a:pPr>
            <a:r>
              <a:rPr lang="it-IT" sz="2400">
                <a:solidFill>
                  <a:srgbClr val="404040"/>
                </a:solidFill>
                <a:sym typeface="Wingdings" pitchFamily="2" charset="2"/>
              </a:rPr>
              <a:t>Authorship</a:t>
            </a:r>
          </a:p>
          <a:p>
            <a:pPr marL="1143000" lvl="2" indent="-228600">
              <a:lnSpc>
                <a:spcPct val="110000"/>
              </a:lnSpc>
              <a:buClr>
                <a:srgbClr val="FF0000"/>
              </a:buClr>
              <a:buSzPct val="110000"/>
              <a:buFont typeface="Wingdings" pitchFamily="2" charset="2"/>
              <a:buChar char="§"/>
            </a:pPr>
            <a:r>
              <a:rPr kumimoji="1" lang="it-IT" sz="2400">
                <a:solidFill>
                  <a:srgbClr val="FF0000"/>
                </a:solidFill>
                <a:latin typeface="Tahoma" pitchFamily="34" charset="0"/>
                <a:sym typeface="Wingdings" pitchFamily="2" charset="2"/>
              </a:rPr>
              <a:t>Es. ARCA e EuResist: il sistema dei “resti”</a:t>
            </a:r>
          </a:p>
          <a:p>
            <a:pPr marL="838200" lvl="1" indent="-381000">
              <a:lnSpc>
                <a:spcPct val="110000"/>
              </a:lnSpc>
              <a:buClr>
                <a:srgbClr val="FF0000"/>
              </a:buClr>
              <a:buSzPct val="110000"/>
              <a:buFont typeface="Wingdings" pitchFamily="2" charset="2"/>
              <a:buChar char="§"/>
            </a:pPr>
            <a:r>
              <a:rPr lang="it-IT" sz="2400">
                <a:solidFill>
                  <a:srgbClr val="404040"/>
                </a:solidFill>
                <a:sym typeface="Wingdings" pitchFamily="2" charset="2"/>
              </a:rPr>
              <a:t>Analisi dati: clinico – MIDDLEWARE - statistico!</a:t>
            </a:r>
          </a:p>
          <a:p>
            <a:pPr marL="838200" lvl="1" indent="-381000">
              <a:lnSpc>
                <a:spcPct val="110000"/>
              </a:lnSpc>
              <a:buClr>
                <a:srgbClr val="FF0000"/>
              </a:buClr>
              <a:buSzPct val="110000"/>
              <a:buFont typeface="Wingdings" pitchFamily="2" charset="2"/>
              <a:buChar char="§"/>
            </a:pPr>
            <a:r>
              <a:rPr lang="it-IT" sz="2400">
                <a:solidFill>
                  <a:srgbClr val="404040"/>
                </a:solidFill>
                <a:sym typeface="Wingdings" pitchFamily="2" charset="2"/>
              </a:rPr>
              <a:t>DB cleaning, cleansing -</a:t>
            </a:r>
            <a:r>
              <a:rPr lang="it-IT" sz="2400">
                <a:sym typeface="Wingdings" pitchFamily="2" charset="2"/>
              </a:rPr>
              <a:t> </a:t>
            </a:r>
            <a:r>
              <a:rPr lang="it-IT" sz="2400">
                <a:solidFill>
                  <a:srgbClr val="404040"/>
                </a:solidFill>
                <a:sym typeface="Wingdings" pitchFamily="2" charset="2"/>
              </a:rPr>
              <a:t>DB update</a:t>
            </a:r>
          </a:p>
          <a:p>
            <a:pPr marL="381000" indent="-381000">
              <a:lnSpc>
                <a:spcPct val="110000"/>
              </a:lnSpc>
              <a:buClr>
                <a:srgbClr val="FF0000"/>
              </a:buClr>
              <a:buSzPct val="110000"/>
              <a:buFont typeface="Wingdings" pitchFamily="2" charset="2"/>
              <a:buNone/>
            </a:pPr>
            <a:endParaRPr kumimoji="1" lang="it-IT" sz="2400">
              <a:solidFill>
                <a:schemeClr val="bg1"/>
              </a:solidFill>
              <a:latin typeface="Tahoma" pitchFamily="34" charset="0"/>
              <a:sym typeface="Wingdings" pitchFamily="2" charset="2"/>
            </a:endParaRPr>
          </a:p>
        </p:txBody>
      </p:sp>
      <p:sp>
        <p:nvSpPr>
          <p:cNvPr id="56324" name="Rectangle 4"/>
          <p:cNvSpPr>
            <a:spLocks noChangeArrowheads="1"/>
          </p:cNvSpPr>
          <p:nvPr/>
        </p:nvSpPr>
        <p:spPr bwMode="auto">
          <a:xfrm>
            <a:off x="2022475" y="177800"/>
            <a:ext cx="7121525" cy="739775"/>
          </a:xfrm>
          <a:prstGeom prst="rect">
            <a:avLst/>
          </a:prstGeom>
          <a:noFill/>
          <a:ln w="9525">
            <a:noFill/>
            <a:miter lim="800000"/>
            <a:headEnd/>
            <a:tailEnd/>
          </a:ln>
        </p:spPr>
        <p:txBody>
          <a:bodyPr/>
          <a:lstStyle/>
          <a:p>
            <a:pPr>
              <a:lnSpc>
                <a:spcPct val="90000"/>
              </a:lnSpc>
            </a:pPr>
            <a:r>
              <a:rPr lang="en-GB" sz="4000" b="1">
                <a:solidFill>
                  <a:srgbClr val="A22338"/>
                </a:solidFill>
              </a:rPr>
              <a:t>Gestire i dati</a:t>
            </a:r>
            <a:endParaRPr lang="it-IT" sz="4000" b="1">
              <a:solidFill>
                <a:srgbClr val="A22338"/>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ext Box 3"/>
          <p:cNvSpPr txBox="1">
            <a:spLocks noChangeArrowheads="1"/>
          </p:cNvSpPr>
          <p:nvPr/>
        </p:nvSpPr>
        <p:spPr bwMode="auto">
          <a:xfrm>
            <a:off x="290513" y="1370013"/>
            <a:ext cx="8351837" cy="1431925"/>
          </a:xfrm>
          <a:prstGeom prst="rect">
            <a:avLst/>
          </a:prstGeom>
          <a:noFill/>
          <a:ln w="9525">
            <a:noFill/>
            <a:miter lim="800000"/>
            <a:headEnd/>
            <a:tailEnd/>
          </a:ln>
        </p:spPr>
        <p:txBody>
          <a:bodyPr>
            <a:spAutoFit/>
          </a:bodyPr>
          <a:lstStyle/>
          <a:p>
            <a:pPr marL="381000" indent="-381000">
              <a:lnSpc>
                <a:spcPct val="110000"/>
              </a:lnSpc>
              <a:buClr>
                <a:srgbClr val="FF0000"/>
              </a:buClr>
              <a:buSzPct val="110000"/>
              <a:buFont typeface="Wingdings" pitchFamily="2" charset="2"/>
              <a:buNone/>
            </a:pPr>
            <a:endParaRPr kumimoji="1" lang="it-IT" sz="800">
              <a:solidFill>
                <a:schemeClr val="bg1"/>
              </a:solidFill>
              <a:latin typeface="Tahoma" pitchFamily="34" charset="0"/>
              <a:sym typeface="Wingdings" pitchFamily="2" charset="2"/>
            </a:endParaRPr>
          </a:p>
          <a:p>
            <a:pPr marL="381000" indent="-381000">
              <a:lnSpc>
                <a:spcPct val="110000"/>
              </a:lnSpc>
              <a:buClr>
                <a:srgbClr val="FF0000"/>
              </a:buClr>
              <a:buSzPct val="110000"/>
              <a:buFont typeface="Wingdings" pitchFamily="2" charset="2"/>
              <a:buChar char="§"/>
            </a:pPr>
            <a:r>
              <a:rPr lang="it-IT" sz="2400">
                <a:solidFill>
                  <a:srgbClr val="404040"/>
                </a:solidFill>
                <a:sym typeface="Wingdings" pitchFamily="2" charset="2"/>
              </a:rPr>
              <a:t>Studi clinico epidemiologici </a:t>
            </a:r>
          </a:p>
          <a:p>
            <a:pPr marL="381000" indent="-381000">
              <a:lnSpc>
                <a:spcPct val="110000"/>
              </a:lnSpc>
              <a:buClr>
                <a:srgbClr val="FF0000"/>
              </a:buClr>
              <a:buSzPct val="110000"/>
              <a:buFont typeface="Wingdings" pitchFamily="2" charset="2"/>
              <a:buChar char="§"/>
            </a:pPr>
            <a:r>
              <a:rPr lang="it-IT" sz="2400">
                <a:solidFill>
                  <a:srgbClr val="404040"/>
                </a:solidFill>
                <a:sym typeface="Wingdings" pitchFamily="2" charset="2"/>
              </a:rPr>
              <a:t>Studi bioinformatici: modelli predittivi </a:t>
            </a:r>
          </a:p>
          <a:p>
            <a:pPr marL="838200" lvl="1" indent="-381000">
              <a:lnSpc>
                <a:spcPct val="110000"/>
              </a:lnSpc>
              <a:buClr>
                <a:srgbClr val="FF0000"/>
              </a:buClr>
              <a:buSzPct val="110000"/>
              <a:buFont typeface="Wingdings" pitchFamily="2" charset="2"/>
              <a:buChar char="§"/>
            </a:pPr>
            <a:r>
              <a:rPr kumimoji="1" lang="it-IT" sz="2400">
                <a:solidFill>
                  <a:srgbClr val="FF0000"/>
                </a:solidFill>
                <a:latin typeface="Tahoma" pitchFamily="34" charset="0"/>
                <a:sym typeface="Wingdings" pitchFamily="2" charset="2"/>
              </a:rPr>
              <a:t>Es. EuResist engine</a:t>
            </a:r>
          </a:p>
        </p:txBody>
      </p:sp>
      <p:sp>
        <p:nvSpPr>
          <p:cNvPr id="40962" name="Rectangle 4"/>
          <p:cNvSpPr>
            <a:spLocks noChangeArrowheads="1"/>
          </p:cNvSpPr>
          <p:nvPr/>
        </p:nvSpPr>
        <p:spPr bwMode="auto">
          <a:xfrm>
            <a:off x="2022475" y="222250"/>
            <a:ext cx="7121525" cy="739775"/>
          </a:xfrm>
          <a:prstGeom prst="rect">
            <a:avLst/>
          </a:prstGeom>
          <a:noFill/>
          <a:ln w="9525">
            <a:noFill/>
            <a:miter lim="800000"/>
            <a:headEnd/>
            <a:tailEnd/>
          </a:ln>
        </p:spPr>
        <p:txBody>
          <a:bodyPr/>
          <a:lstStyle/>
          <a:p>
            <a:pPr>
              <a:lnSpc>
                <a:spcPct val="90000"/>
              </a:lnSpc>
            </a:pPr>
            <a:r>
              <a:rPr lang="en-GB" sz="4000" b="1">
                <a:solidFill>
                  <a:srgbClr val="A22338"/>
                </a:solidFill>
              </a:rPr>
              <a:t>Es. di utilizzo dei dati</a:t>
            </a:r>
            <a:endParaRPr lang="it-IT" sz="4000" b="1">
              <a:solidFill>
                <a:srgbClr val="A22338"/>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418" name="Gruppo 61"/>
          <p:cNvGrpSpPr>
            <a:grpSpLocks/>
          </p:cNvGrpSpPr>
          <p:nvPr/>
        </p:nvGrpSpPr>
        <p:grpSpPr bwMode="auto">
          <a:xfrm>
            <a:off x="468313" y="115888"/>
            <a:ext cx="8501062" cy="6481762"/>
            <a:chOff x="500063" y="142875"/>
            <a:chExt cx="8501062" cy="6599298"/>
          </a:xfrm>
        </p:grpSpPr>
        <p:sp>
          <p:nvSpPr>
            <p:cNvPr id="60419" name="CasellaDiTesto 11"/>
            <p:cNvSpPr txBox="1">
              <a:spLocks noChangeArrowheads="1"/>
            </p:cNvSpPr>
            <p:nvPr/>
          </p:nvSpPr>
          <p:spPr bwMode="auto">
            <a:xfrm>
              <a:off x="1816100" y="6345294"/>
              <a:ext cx="4357688" cy="396879"/>
            </a:xfrm>
            <a:prstGeom prst="rect">
              <a:avLst/>
            </a:prstGeom>
            <a:noFill/>
            <a:ln w="9525">
              <a:noFill/>
              <a:miter lim="800000"/>
              <a:headEnd/>
              <a:tailEnd/>
            </a:ln>
          </p:spPr>
          <p:txBody>
            <a:bodyPr>
              <a:spAutoFit/>
            </a:bodyPr>
            <a:lstStyle/>
            <a:p>
              <a:pPr algn="ctr"/>
              <a:r>
                <a:rPr lang="en-US" sz="2000">
                  <a:solidFill>
                    <a:srgbClr val="000000"/>
                  </a:solidFill>
                  <a:latin typeface="Calibri" pitchFamily="34" charset="0"/>
                </a:rPr>
                <a:t>Feeding DBs from different countries</a:t>
              </a:r>
            </a:p>
          </p:txBody>
        </p:sp>
        <p:grpSp>
          <p:nvGrpSpPr>
            <p:cNvPr id="60420" name="Gruppo 32"/>
            <p:cNvGrpSpPr>
              <a:grpSpLocks/>
            </p:cNvGrpSpPr>
            <p:nvPr/>
          </p:nvGrpSpPr>
          <p:grpSpPr bwMode="auto">
            <a:xfrm>
              <a:off x="2643188" y="5572125"/>
              <a:ext cx="2714625" cy="714375"/>
              <a:chOff x="1857356" y="5572140"/>
              <a:chExt cx="2714644" cy="714380"/>
            </a:xfrm>
          </p:grpSpPr>
          <p:sp>
            <p:nvSpPr>
              <p:cNvPr id="14" name="Disco magnetico 13"/>
              <p:cNvSpPr/>
              <p:nvPr/>
            </p:nvSpPr>
            <p:spPr>
              <a:xfrm>
                <a:off x="1857356" y="5571996"/>
                <a:ext cx="571504" cy="714403"/>
              </a:xfrm>
              <a:prstGeom prst="flowChartMagneticDisk">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2400" dirty="0">
                    <a:solidFill>
                      <a:srgbClr val="0070C0"/>
                    </a:solidFill>
                    <a:effectLst>
                      <a:outerShdw blurRad="38100" dist="38100" dir="2700000" algn="tl">
                        <a:srgbClr val="000000">
                          <a:alpha val="43137"/>
                        </a:srgbClr>
                      </a:outerShdw>
                    </a:effectLst>
                  </a:rPr>
                  <a:t>D</a:t>
                </a:r>
                <a:endParaRPr lang="en-US" sz="1600" dirty="0">
                  <a:solidFill>
                    <a:srgbClr val="0070C0"/>
                  </a:solidFill>
                  <a:effectLst>
                    <a:outerShdw blurRad="38100" dist="38100" dir="2700000" algn="tl">
                      <a:srgbClr val="000000">
                        <a:alpha val="43137"/>
                      </a:srgbClr>
                    </a:outerShdw>
                  </a:effectLst>
                </a:endParaRPr>
              </a:p>
            </p:txBody>
          </p:sp>
          <p:sp>
            <p:nvSpPr>
              <p:cNvPr id="15" name="Disco magnetico 14"/>
              <p:cNvSpPr/>
              <p:nvPr/>
            </p:nvSpPr>
            <p:spPr>
              <a:xfrm>
                <a:off x="2571736" y="5571996"/>
                <a:ext cx="571504" cy="714403"/>
              </a:xfrm>
              <a:prstGeom prst="flowChartMagneticDisk">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2400" dirty="0">
                    <a:solidFill>
                      <a:srgbClr val="0070C0"/>
                    </a:solidFill>
                    <a:effectLst>
                      <a:outerShdw blurRad="38100" dist="38100" dir="2700000" algn="tl">
                        <a:srgbClr val="000000">
                          <a:alpha val="43137"/>
                        </a:srgbClr>
                      </a:outerShdw>
                    </a:effectLst>
                  </a:rPr>
                  <a:t>I</a:t>
                </a:r>
              </a:p>
            </p:txBody>
          </p:sp>
          <p:sp>
            <p:nvSpPr>
              <p:cNvPr id="16" name="Disco magnetico 15"/>
              <p:cNvSpPr/>
              <p:nvPr/>
            </p:nvSpPr>
            <p:spPr>
              <a:xfrm>
                <a:off x="3286116" y="5571996"/>
                <a:ext cx="571504" cy="714403"/>
              </a:xfrm>
              <a:prstGeom prst="flowChartMagneticDisk">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2400" dirty="0">
                    <a:solidFill>
                      <a:srgbClr val="0070C0"/>
                    </a:solidFill>
                    <a:effectLst>
                      <a:outerShdw blurRad="38100" dist="38100" dir="2700000" algn="tl">
                        <a:srgbClr val="000000">
                          <a:alpha val="43137"/>
                        </a:srgbClr>
                      </a:outerShdw>
                    </a:effectLst>
                  </a:rPr>
                  <a:t>L</a:t>
                </a:r>
                <a:endParaRPr lang="en-US" sz="1600" dirty="0">
                  <a:solidFill>
                    <a:srgbClr val="0070C0"/>
                  </a:solidFill>
                  <a:effectLst>
                    <a:outerShdw blurRad="38100" dist="38100" dir="2700000" algn="tl">
                      <a:srgbClr val="000000">
                        <a:alpha val="43137"/>
                      </a:srgbClr>
                    </a:outerShdw>
                  </a:effectLst>
                </a:endParaRPr>
              </a:p>
            </p:txBody>
          </p:sp>
          <p:sp>
            <p:nvSpPr>
              <p:cNvPr id="17" name="Disco magnetico 16"/>
              <p:cNvSpPr/>
              <p:nvPr/>
            </p:nvSpPr>
            <p:spPr>
              <a:xfrm>
                <a:off x="4000496" y="5571996"/>
                <a:ext cx="571504" cy="714403"/>
              </a:xfrm>
              <a:prstGeom prst="flowChartMagneticDisk">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2400" dirty="0">
                    <a:solidFill>
                      <a:srgbClr val="0070C0"/>
                    </a:solidFill>
                    <a:effectLst>
                      <a:outerShdw blurRad="38100" dist="38100" dir="2700000" algn="tl">
                        <a:srgbClr val="000000">
                          <a:alpha val="43137"/>
                        </a:srgbClr>
                      </a:outerShdw>
                    </a:effectLst>
                  </a:rPr>
                  <a:t>S</a:t>
                </a:r>
                <a:endParaRPr lang="en-US" sz="1600" dirty="0">
                  <a:solidFill>
                    <a:srgbClr val="0070C0"/>
                  </a:solidFill>
                  <a:effectLst>
                    <a:outerShdw blurRad="38100" dist="38100" dir="2700000" algn="tl">
                      <a:srgbClr val="000000">
                        <a:alpha val="43137"/>
                      </a:srgbClr>
                    </a:outerShdw>
                  </a:effectLst>
                </a:endParaRPr>
              </a:p>
            </p:txBody>
          </p:sp>
        </p:grpSp>
        <p:sp>
          <p:nvSpPr>
            <p:cNvPr id="18" name="Disco magnetico 17"/>
            <p:cNvSpPr/>
            <p:nvPr/>
          </p:nvSpPr>
          <p:spPr>
            <a:xfrm>
              <a:off x="2535238" y="4358151"/>
              <a:ext cx="2930525" cy="714399"/>
            </a:xfrm>
            <a:prstGeom prst="flowChartMagneticDisk">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2400" dirty="0">
                  <a:solidFill>
                    <a:srgbClr val="0070C0"/>
                  </a:solidFill>
                  <a:effectLst>
                    <a:outerShdw blurRad="38100" dist="38100" dir="2700000" algn="tl">
                      <a:srgbClr val="000000">
                        <a:alpha val="43137"/>
                      </a:srgbClr>
                    </a:outerShdw>
                  </a:effectLst>
                </a:rPr>
                <a:t>Merged EuResist DB</a:t>
              </a:r>
              <a:endParaRPr lang="en-US" sz="1600" dirty="0">
                <a:solidFill>
                  <a:srgbClr val="0070C0"/>
                </a:solidFill>
                <a:effectLst>
                  <a:outerShdw blurRad="38100" dist="38100" dir="2700000" algn="tl">
                    <a:srgbClr val="000000">
                      <a:alpha val="43137"/>
                    </a:srgbClr>
                  </a:outerShdw>
                </a:effectLst>
              </a:endParaRPr>
            </a:p>
          </p:txBody>
        </p:sp>
        <p:grpSp>
          <p:nvGrpSpPr>
            <p:cNvPr id="60426" name="Gruppo 39"/>
            <p:cNvGrpSpPr>
              <a:grpSpLocks/>
            </p:cNvGrpSpPr>
            <p:nvPr/>
          </p:nvGrpSpPr>
          <p:grpSpPr bwMode="auto">
            <a:xfrm>
              <a:off x="2927350" y="5429250"/>
              <a:ext cx="2146300" cy="263525"/>
              <a:chOff x="2139351" y="5429264"/>
              <a:chExt cx="2146897" cy="264171"/>
            </a:xfrm>
          </p:grpSpPr>
          <p:cxnSp>
            <p:nvCxnSpPr>
              <p:cNvPr id="27" name="Connettore 1 26"/>
              <p:cNvCxnSpPr/>
              <p:nvPr/>
            </p:nvCxnSpPr>
            <p:spPr>
              <a:xfrm>
                <a:off x="2142527" y="5429763"/>
                <a:ext cx="2143721" cy="162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Connettore 1 34"/>
              <p:cNvCxnSpPr/>
              <p:nvPr/>
            </p:nvCxnSpPr>
            <p:spPr>
              <a:xfrm rot="5400000">
                <a:off x="2008889" y="5560225"/>
                <a:ext cx="264101" cy="317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Connettore 1 35"/>
              <p:cNvCxnSpPr/>
              <p:nvPr/>
            </p:nvCxnSpPr>
            <p:spPr>
              <a:xfrm rot="5400000">
                <a:off x="2723462" y="5560225"/>
                <a:ext cx="264101" cy="317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Connettore 1 36"/>
              <p:cNvCxnSpPr/>
              <p:nvPr/>
            </p:nvCxnSpPr>
            <p:spPr>
              <a:xfrm rot="5400000">
                <a:off x="3438036" y="5560225"/>
                <a:ext cx="264101" cy="317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Connettore 1 37"/>
              <p:cNvCxnSpPr/>
              <p:nvPr/>
            </p:nvCxnSpPr>
            <p:spPr>
              <a:xfrm rot="5400000">
                <a:off x="4152610" y="5560225"/>
                <a:ext cx="264101" cy="3176"/>
              </a:xfrm>
              <a:prstGeom prst="line">
                <a:avLst/>
              </a:prstGeom>
              <a:ln w="19050"/>
            </p:spPr>
            <p:style>
              <a:lnRef idx="1">
                <a:schemeClr val="accent1"/>
              </a:lnRef>
              <a:fillRef idx="0">
                <a:schemeClr val="accent1"/>
              </a:fillRef>
              <a:effectRef idx="0">
                <a:schemeClr val="accent1"/>
              </a:effectRef>
              <a:fontRef idx="minor">
                <a:schemeClr val="tx1"/>
              </a:fontRef>
            </p:style>
          </p:cxnSp>
        </p:grpSp>
        <p:cxnSp>
          <p:nvCxnSpPr>
            <p:cNvPr id="39" name="Connettore 1 38"/>
            <p:cNvCxnSpPr>
              <a:stCxn id="18" idx="3"/>
            </p:cNvCxnSpPr>
            <p:nvPr/>
          </p:nvCxnSpPr>
          <p:spPr>
            <a:xfrm rot="5400000">
              <a:off x="3821107" y="5250355"/>
              <a:ext cx="357199" cy="1587"/>
            </a:xfrm>
            <a:prstGeom prst="line">
              <a:avLst/>
            </a:prstGeom>
            <a:ln w="19050">
              <a:headEnd type="triangle" w="med" len="med"/>
              <a:tailEnd type="none" w="med" len="med"/>
            </a:ln>
          </p:spPr>
          <p:style>
            <a:lnRef idx="1">
              <a:schemeClr val="accent1"/>
            </a:lnRef>
            <a:fillRef idx="0">
              <a:schemeClr val="accent1"/>
            </a:fillRef>
            <a:effectRef idx="0">
              <a:schemeClr val="accent1"/>
            </a:effectRef>
            <a:fontRef idx="minor">
              <a:schemeClr val="tx1"/>
            </a:fontRef>
          </p:style>
        </p:cxnSp>
        <p:pic>
          <p:nvPicPr>
            <p:cNvPr id="60433" name="Immagine 43" descr="Gears-07-june.gif"/>
            <p:cNvPicPr>
              <a:picLocks noChangeAspect="1"/>
            </p:cNvPicPr>
            <p:nvPr/>
          </p:nvPicPr>
          <p:blipFill>
            <a:blip r:embed="rId3"/>
            <a:srcRect/>
            <a:stretch>
              <a:fillRect/>
            </a:stretch>
          </p:blipFill>
          <p:spPr bwMode="auto">
            <a:xfrm>
              <a:off x="3214688" y="1428750"/>
              <a:ext cx="1673225" cy="1757363"/>
            </a:xfrm>
            <a:prstGeom prst="rect">
              <a:avLst/>
            </a:prstGeom>
            <a:noFill/>
            <a:ln w="9525">
              <a:noFill/>
              <a:miter lim="800000"/>
              <a:headEnd/>
              <a:tailEnd/>
            </a:ln>
          </p:spPr>
        </p:pic>
        <p:pic>
          <p:nvPicPr>
            <p:cNvPr id="60434" name="Picture 2" descr="C:\Documents and Settings\maurizio\Impostazioni locali\Temporary Internet Files\Content.IE5\CLFR6ZVB\MCj04339410000[1].png"/>
            <p:cNvPicPr>
              <a:picLocks noChangeAspect="1" noChangeArrowheads="1"/>
            </p:cNvPicPr>
            <p:nvPr/>
          </p:nvPicPr>
          <p:blipFill>
            <a:blip r:embed="rId4"/>
            <a:srcRect/>
            <a:stretch>
              <a:fillRect/>
            </a:stretch>
          </p:blipFill>
          <p:spPr bwMode="auto">
            <a:xfrm>
              <a:off x="8001000" y="2309813"/>
              <a:ext cx="785813" cy="785812"/>
            </a:xfrm>
            <a:prstGeom prst="rect">
              <a:avLst/>
            </a:prstGeom>
            <a:noFill/>
            <a:ln w="9525">
              <a:noFill/>
              <a:miter lim="800000"/>
              <a:headEnd/>
              <a:tailEnd/>
            </a:ln>
          </p:spPr>
        </p:pic>
        <p:pic>
          <p:nvPicPr>
            <p:cNvPr id="60435" name="Picture 3" descr="C:\Documents and Settings\maurizio\Impostazioni locali\Temporary Internet Files\Content.IE5\D6H9CQO0\MCj04339420000[1].png"/>
            <p:cNvPicPr>
              <a:picLocks noChangeAspect="1" noChangeArrowheads="1"/>
            </p:cNvPicPr>
            <p:nvPr/>
          </p:nvPicPr>
          <p:blipFill>
            <a:blip r:embed="rId5"/>
            <a:srcRect/>
            <a:stretch>
              <a:fillRect/>
            </a:stretch>
          </p:blipFill>
          <p:spPr bwMode="auto">
            <a:xfrm>
              <a:off x="8001000" y="1476375"/>
              <a:ext cx="785813" cy="785813"/>
            </a:xfrm>
            <a:prstGeom prst="rect">
              <a:avLst/>
            </a:prstGeom>
            <a:noFill/>
            <a:ln w="9525">
              <a:noFill/>
              <a:miter lim="800000"/>
              <a:headEnd/>
              <a:tailEnd/>
            </a:ln>
          </p:spPr>
        </p:pic>
        <p:pic>
          <p:nvPicPr>
            <p:cNvPr id="60436" name="Picture 5" descr="C:\Documents and Settings\maurizio\Impostazioni locali\Temporary Internet Files\Content.IE5\RX025MJ3\MCj04339430000[1].png"/>
            <p:cNvPicPr>
              <a:picLocks noChangeAspect="1" noChangeArrowheads="1"/>
            </p:cNvPicPr>
            <p:nvPr/>
          </p:nvPicPr>
          <p:blipFill>
            <a:blip r:embed="rId6"/>
            <a:srcRect/>
            <a:stretch>
              <a:fillRect/>
            </a:stretch>
          </p:blipFill>
          <p:spPr bwMode="auto">
            <a:xfrm>
              <a:off x="8001000" y="3143250"/>
              <a:ext cx="785813" cy="785813"/>
            </a:xfrm>
            <a:prstGeom prst="rect">
              <a:avLst/>
            </a:prstGeom>
            <a:noFill/>
            <a:ln w="9525">
              <a:noFill/>
              <a:miter lim="800000"/>
              <a:headEnd/>
              <a:tailEnd/>
            </a:ln>
          </p:spPr>
        </p:pic>
        <p:pic>
          <p:nvPicPr>
            <p:cNvPr id="60437" name="Picture 6" descr="C:\Documents and Settings\maurizio\Impostazioni locali\Temporary Internet Files\Content.IE5\R2G63TM7\MCj04339440000[1].png"/>
            <p:cNvPicPr>
              <a:picLocks noChangeAspect="1" noChangeArrowheads="1"/>
            </p:cNvPicPr>
            <p:nvPr/>
          </p:nvPicPr>
          <p:blipFill>
            <a:blip r:embed="rId7"/>
            <a:srcRect/>
            <a:stretch>
              <a:fillRect/>
            </a:stretch>
          </p:blipFill>
          <p:spPr bwMode="auto">
            <a:xfrm>
              <a:off x="8001000" y="642938"/>
              <a:ext cx="785813" cy="785812"/>
            </a:xfrm>
            <a:prstGeom prst="rect">
              <a:avLst/>
            </a:prstGeom>
            <a:noFill/>
            <a:ln w="9525">
              <a:noFill/>
              <a:miter lim="800000"/>
              <a:headEnd/>
              <a:tailEnd/>
            </a:ln>
          </p:spPr>
        </p:pic>
        <p:sp>
          <p:nvSpPr>
            <p:cNvPr id="60438" name="CasellaDiTesto 49"/>
            <p:cNvSpPr txBox="1">
              <a:spLocks noChangeArrowheads="1"/>
            </p:cNvSpPr>
            <p:nvPr/>
          </p:nvSpPr>
          <p:spPr bwMode="auto">
            <a:xfrm>
              <a:off x="3357563" y="3000401"/>
              <a:ext cx="1643062" cy="1006484"/>
            </a:xfrm>
            <a:prstGeom prst="rect">
              <a:avLst/>
            </a:prstGeom>
            <a:noFill/>
            <a:ln w="9525">
              <a:noFill/>
              <a:miter lim="800000"/>
              <a:headEnd/>
              <a:tailEnd/>
            </a:ln>
          </p:spPr>
          <p:txBody>
            <a:bodyPr>
              <a:spAutoFit/>
            </a:bodyPr>
            <a:lstStyle/>
            <a:p>
              <a:pPr algn="ctr"/>
              <a:r>
                <a:rPr lang="en-US" sz="2000">
                  <a:solidFill>
                    <a:srgbClr val="000000"/>
                  </a:solidFill>
                  <a:latin typeface="Calibri" pitchFamily="34" charset="0"/>
                </a:rPr>
                <a:t>Combined predictive system</a:t>
              </a:r>
            </a:p>
          </p:txBody>
        </p:sp>
        <p:grpSp>
          <p:nvGrpSpPr>
            <p:cNvPr id="60439" name="Gruppo 78"/>
            <p:cNvGrpSpPr>
              <a:grpSpLocks/>
            </p:cNvGrpSpPr>
            <p:nvPr/>
          </p:nvGrpSpPr>
          <p:grpSpPr bwMode="auto">
            <a:xfrm>
              <a:off x="1000112" y="1714500"/>
              <a:ext cx="6215076" cy="2412648"/>
              <a:chOff x="1000120" y="1845644"/>
              <a:chExt cx="6215073" cy="2411853"/>
            </a:xfrm>
          </p:grpSpPr>
          <p:grpSp>
            <p:nvGrpSpPr>
              <p:cNvPr id="60440" name="Gruppo 77"/>
              <p:cNvGrpSpPr>
                <a:grpSpLocks/>
              </p:cNvGrpSpPr>
              <p:nvPr/>
            </p:nvGrpSpPr>
            <p:grpSpPr bwMode="auto">
              <a:xfrm>
                <a:off x="5543297" y="1845644"/>
                <a:ext cx="1557855" cy="1257879"/>
                <a:chOff x="5582750" y="1845644"/>
                <a:chExt cx="1557855" cy="1257879"/>
              </a:xfrm>
            </p:grpSpPr>
            <p:pic>
              <p:nvPicPr>
                <p:cNvPr id="60441" name="Immagine 24" descr="1.jpg"/>
                <p:cNvPicPr>
                  <a:picLocks noChangeAspect="1"/>
                </p:cNvPicPr>
                <p:nvPr/>
              </p:nvPicPr>
              <p:blipFill>
                <a:blip r:embed="rId8"/>
                <a:srcRect/>
                <a:stretch>
                  <a:fillRect/>
                </a:stretch>
              </p:blipFill>
              <p:spPr bwMode="auto">
                <a:xfrm>
                  <a:off x="5582750" y="1845644"/>
                  <a:ext cx="1346704" cy="814072"/>
                </a:xfrm>
                <a:prstGeom prst="rect">
                  <a:avLst/>
                </a:prstGeom>
                <a:noFill/>
                <a:ln w="9525">
                  <a:solidFill>
                    <a:schemeClr val="tx1"/>
                  </a:solidFill>
                  <a:miter lim="800000"/>
                  <a:headEnd/>
                  <a:tailEnd/>
                </a:ln>
              </p:spPr>
            </p:pic>
            <p:pic>
              <p:nvPicPr>
                <p:cNvPr id="60442" name="Immagine 25" descr="1.jpg"/>
                <p:cNvPicPr>
                  <a:picLocks noChangeAspect="1"/>
                </p:cNvPicPr>
                <p:nvPr/>
              </p:nvPicPr>
              <p:blipFill>
                <a:blip r:embed="rId9"/>
                <a:srcRect/>
                <a:stretch>
                  <a:fillRect/>
                </a:stretch>
              </p:blipFill>
              <p:spPr bwMode="auto">
                <a:xfrm>
                  <a:off x="5786446" y="2285992"/>
                  <a:ext cx="1354159" cy="817531"/>
                </a:xfrm>
                <a:prstGeom prst="rect">
                  <a:avLst/>
                </a:prstGeom>
                <a:noFill/>
                <a:ln w="9525">
                  <a:solidFill>
                    <a:schemeClr val="tx1"/>
                  </a:solidFill>
                  <a:miter lim="800000"/>
                  <a:headEnd/>
                  <a:tailEnd/>
                </a:ln>
              </p:spPr>
            </p:pic>
          </p:grpSp>
          <p:sp>
            <p:nvSpPr>
              <p:cNvPr id="60443" name="CasellaDiTesto 49"/>
              <p:cNvSpPr txBox="1">
                <a:spLocks noChangeArrowheads="1"/>
              </p:cNvSpPr>
              <p:nvPr/>
            </p:nvSpPr>
            <p:spPr bwMode="auto">
              <a:xfrm>
                <a:off x="5429252" y="3130908"/>
                <a:ext cx="1785941" cy="396686"/>
              </a:xfrm>
              <a:prstGeom prst="rect">
                <a:avLst/>
              </a:prstGeom>
              <a:noFill/>
              <a:ln w="9525">
                <a:noFill/>
                <a:miter lim="800000"/>
                <a:headEnd/>
                <a:tailEnd/>
              </a:ln>
            </p:spPr>
            <p:txBody>
              <a:bodyPr>
                <a:spAutoFit/>
              </a:bodyPr>
              <a:lstStyle/>
              <a:p>
                <a:pPr algn="ctr"/>
                <a:r>
                  <a:rPr lang="en-US" sz="2000">
                    <a:solidFill>
                      <a:srgbClr val="000000"/>
                    </a:solidFill>
                    <a:latin typeface="Calibri" pitchFamily="34" charset="0"/>
                  </a:rPr>
                  <a:t>Web interface</a:t>
                </a:r>
              </a:p>
            </p:txBody>
          </p:sp>
          <p:sp>
            <p:nvSpPr>
              <p:cNvPr id="60444" name="CasellaDiTesto 49"/>
              <p:cNvSpPr txBox="1">
                <a:spLocks noChangeArrowheads="1"/>
              </p:cNvSpPr>
              <p:nvPr/>
            </p:nvSpPr>
            <p:spPr bwMode="auto">
              <a:xfrm>
                <a:off x="1000120" y="3556156"/>
                <a:ext cx="1785941" cy="701341"/>
              </a:xfrm>
              <a:prstGeom prst="rect">
                <a:avLst/>
              </a:prstGeom>
              <a:noFill/>
              <a:ln w="9525">
                <a:noFill/>
                <a:miter lim="800000"/>
                <a:headEnd/>
                <a:tailEnd/>
              </a:ln>
            </p:spPr>
            <p:txBody>
              <a:bodyPr>
                <a:spAutoFit/>
              </a:bodyPr>
              <a:lstStyle/>
              <a:p>
                <a:pPr algn="ctr"/>
                <a:r>
                  <a:rPr lang="en-US" sz="2000">
                    <a:solidFill>
                      <a:srgbClr val="000000"/>
                    </a:solidFill>
                    <a:latin typeface="Calibri" pitchFamily="34" charset="0"/>
                  </a:rPr>
                  <a:t>Individual engines</a:t>
                </a:r>
              </a:p>
            </p:txBody>
          </p:sp>
        </p:grpSp>
        <p:sp>
          <p:nvSpPr>
            <p:cNvPr id="60445" name="CasellaDiTesto 49"/>
            <p:cNvSpPr txBox="1">
              <a:spLocks noChangeArrowheads="1"/>
            </p:cNvSpPr>
            <p:nvPr/>
          </p:nvSpPr>
          <p:spPr bwMode="auto">
            <a:xfrm>
              <a:off x="7572375" y="4059273"/>
              <a:ext cx="1428750" cy="396879"/>
            </a:xfrm>
            <a:prstGeom prst="rect">
              <a:avLst/>
            </a:prstGeom>
            <a:noFill/>
            <a:ln w="9525">
              <a:noFill/>
              <a:miter lim="800000"/>
              <a:headEnd/>
              <a:tailEnd/>
            </a:ln>
          </p:spPr>
          <p:txBody>
            <a:bodyPr>
              <a:spAutoFit/>
            </a:bodyPr>
            <a:lstStyle/>
            <a:p>
              <a:pPr algn="ctr"/>
              <a:r>
                <a:rPr lang="en-US" sz="2000">
                  <a:solidFill>
                    <a:srgbClr val="000000"/>
                  </a:solidFill>
                  <a:latin typeface="Calibri" pitchFamily="34" charset="0"/>
                </a:rPr>
                <a:t>End users</a:t>
              </a:r>
            </a:p>
          </p:txBody>
        </p:sp>
        <p:cxnSp>
          <p:nvCxnSpPr>
            <p:cNvPr id="31" name="Connettore 1 30"/>
            <p:cNvCxnSpPr>
              <a:stCxn id="18" idx="2"/>
            </p:cNvCxnSpPr>
            <p:nvPr/>
          </p:nvCxnSpPr>
          <p:spPr>
            <a:xfrm rot="10800000" flipV="1">
              <a:off x="500063" y="4715350"/>
              <a:ext cx="2035175"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3" name="Connettore 1 52"/>
            <p:cNvCxnSpPr/>
            <p:nvPr/>
          </p:nvCxnSpPr>
          <p:spPr>
            <a:xfrm rot="5400000" flipH="1" flipV="1">
              <a:off x="-1051572" y="3163714"/>
              <a:ext cx="310327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4" name="Connettore 1 53"/>
            <p:cNvCxnSpPr/>
            <p:nvPr/>
          </p:nvCxnSpPr>
          <p:spPr>
            <a:xfrm rot="5400000" flipH="1" flipV="1">
              <a:off x="-398896" y="3538722"/>
              <a:ext cx="2366244" cy="3175"/>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5" name="Connettore 1 54"/>
            <p:cNvCxnSpPr/>
            <p:nvPr/>
          </p:nvCxnSpPr>
          <p:spPr>
            <a:xfrm rot="5400000" flipH="1" flipV="1">
              <a:off x="266666" y="3912070"/>
              <a:ext cx="1608206" cy="1588"/>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pic>
          <p:nvPicPr>
            <p:cNvPr id="60450" name="Immagine 40" descr="Gears-14-june.gif"/>
            <p:cNvPicPr>
              <a:picLocks noChangeAspect="1"/>
            </p:cNvPicPr>
            <p:nvPr/>
          </p:nvPicPr>
          <p:blipFill>
            <a:blip r:embed="rId10"/>
            <a:srcRect/>
            <a:stretch>
              <a:fillRect/>
            </a:stretch>
          </p:blipFill>
          <p:spPr bwMode="auto">
            <a:xfrm>
              <a:off x="1357313" y="1285875"/>
              <a:ext cx="1071562" cy="642938"/>
            </a:xfrm>
            <a:prstGeom prst="rect">
              <a:avLst/>
            </a:prstGeom>
            <a:noFill/>
            <a:ln w="19050">
              <a:noFill/>
              <a:miter lim="800000"/>
              <a:headEnd/>
              <a:tailEnd/>
            </a:ln>
          </p:spPr>
        </p:pic>
        <p:cxnSp>
          <p:nvCxnSpPr>
            <p:cNvPr id="59" name="Connettore 2 58"/>
            <p:cNvCxnSpPr/>
            <p:nvPr/>
          </p:nvCxnSpPr>
          <p:spPr>
            <a:xfrm>
              <a:off x="500063" y="1607231"/>
              <a:ext cx="928687" cy="1616"/>
            </a:xfrm>
            <a:prstGeom prst="straightConnector1">
              <a:avLst/>
            </a:prstGeom>
            <a:ln w="19050">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60452" name="Immagine 41" descr="Gears-14-june.gif"/>
            <p:cNvPicPr>
              <a:picLocks noChangeAspect="1"/>
            </p:cNvPicPr>
            <p:nvPr/>
          </p:nvPicPr>
          <p:blipFill>
            <a:blip r:embed="rId10"/>
            <a:srcRect/>
            <a:stretch>
              <a:fillRect/>
            </a:stretch>
          </p:blipFill>
          <p:spPr bwMode="auto">
            <a:xfrm>
              <a:off x="1357313" y="2035175"/>
              <a:ext cx="1071562" cy="642938"/>
            </a:xfrm>
            <a:prstGeom prst="rect">
              <a:avLst/>
            </a:prstGeom>
            <a:noFill/>
            <a:ln w="19050">
              <a:noFill/>
              <a:miter lim="800000"/>
              <a:headEnd/>
              <a:tailEnd/>
            </a:ln>
          </p:spPr>
        </p:pic>
        <p:cxnSp>
          <p:nvCxnSpPr>
            <p:cNvPr id="61" name="Connettore 2 60"/>
            <p:cNvCxnSpPr/>
            <p:nvPr/>
          </p:nvCxnSpPr>
          <p:spPr>
            <a:xfrm>
              <a:off x="785813" y="2355571"/>
              <a:ext cx="642937" cy="1617"/>
            </a:xfrm>
            <a:prstGeom prst="straightConnector1">
              <a:avLst/>
            </a:prstGeom>
            <a:ln w="19050">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60454" name="Immagine 42" descr="Gears-14-june.gif"/>
            <p:cNvPicPr>
              <a:picLocks noChangeAspect="1"/>
            </p:cNvPicPr>
            <p:nvPr/>
          </p:nvPicPr>
          <p:blipFill>
            <a:blip r:embed="rId10"/>
            <a:srcRect/>
            <a:stretch>
              <a:fillRect/>
            </a:stretch>
          </p:blipFill>
          <p:spPr bwMode="auto">
            <a:xfrm>
              <a:off x="1357313" y="2786063"/>
              <a:ext cx="1071562" cy="642937"/>
            </a:xfrm>
            <a:prstGeom prst="rect">
              <a:avLst/>
            </a:prstGeom>
            <a:noFill/>
            <a:ln w="19050">
              <a:noFill/>
              <a:miter lim="800000"/>
              <a:headEnd/>
              <a:tailEnd/>
            </a:ln>
          </p:spPr>
        </p:pic>
        <p:cxnSp>
          <p:nvCxnSpPr>
            <p:cNvPr id="64" name="Connettore 2 63"/>
            <p:cNvCxnSpPr/>
            <p:nvPr/>
          </p:nvCxnSpPr>
          <p:spPr>
            <a:xfrm>
              <a:off x="1071563" y="3107145"/>
              <a:ext cx="357187" cy="1616"/>
            </a:xfrm>
            <a:prstGeom prst="straightConnector1">
              <a:avLst/>
            </a:prstGeom>
            <a:ln w="19050">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Connettore 1 71"/>
            <p:cNvCxnSpPr/>
            <p:nvPr/>
          </p:nvCxnSpPr>
          <p:spPr>
            <a:xfrm>
              <a:off x="2500313" y="1607231"/>
              <a:ext cx="428625" cy="1616"/>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3" name="Connettore 1 72"/>
            <p:cNvCxnSpPr/>
            <p:nvPr/>
          </p:nvCxnSpPr>
          <p:spPr>
            <a:xfrm>
              <a:off x="2500313" y="2355571"/>
              <a:ext cx="792162" cy="1617"/>
            </a:xfrm>
            <a:prstGeom prst="line">
              <a:avLst/>
            </a:prstGeom>
            <a:ln w="19050">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4" name="Connettore 1 73"/>
            <p:cNvCxnSpPr/>
            <p:nvPr/>
          </p:nvCxnSpPr>
          <p:spPr>
            <a:xfrm>
              <a:off x="2500313" y="3107145"/>
              <a:ext cx="428625" cy="1616"/>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6" name="Connettore 1 75"/>
            <p:cNvCxnSpPr/>
            <p:nvPr/>
          </p:nvCxnSpPr>
          <p:spPr>
            <a:xfrm rot="5400000">
              <a:off x="2174189" y="2354013"/>
              <a:ext cx="1503147" cy="635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2" name="Connettore 1 81"/>
            <p:cNvCxnSpPr/>
            <p:nvPr/>
          </p:nvCxnSpPr>
          <p:spPr>
            <a:xfrm>
              <a:off x="4929188" y="2357188"/>
              <a:ext cx="468312" cy="1616"/>
            </a:xfrm>
            <a:prstGeom prst="line">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4" name="Connettore 1 83"/>
            <p:cNvCxnSpPr/>
            <p:nvPr/>
          </p:nvCxnSpPr>
          <p:spPr>
            <a:xfrm flipH="1">
              <a:off x="7215188" y="2366885"/>
              <a:ext cx="360362" cy="1616"/>
            </a:xfrm>
            <a:prstGeom prst="line">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5" name="Connettore 1 84"/>
            <p:cNvCxnSpPr/>
            <p:nvPr/>
          </p:nvCxnSpPr>
          <p:spPr>
            <a:xfrm rot="5400000" flipH="1" flipV="1">
              <a:off x="6276113" y="2368501"/>
              <a:ext cx="2592524"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7" name="Connettore 1 86"/>
            <p:cNvCxnSpPr/>
            <p:nvPr/>
          </p:nvCxnSpPr>
          <p:spPr>
            <a:xfrm>
              <a:off x="7569200" y="1070624"/>
              <a:ext cx="360363" cy="1616"/>
            </a:xfrm>
            <a:prstGeom prst="line">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8" name="Connettore 1 87"/>
            <p:cNvCxnSpPr/>
            <p:nvPr/>
          </p:nvCxnSpPr>
          <p:spPr>
            <a:xfrm>
              <a:off x="7572375" y="1927255"/>
              <a:ext cx="360363" cy="1616"/>
            </a:xfrm>
            <a:prstGeom prst="line">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9" name="Connettore 1 88"/>
            <p:cNvCxnSpPr/>
            <p:nvPr/>
          </p:nvCxnSpPr>
          <p:spPr>
            <a:xfrm>
              <a:off x="7572375" y="2783887"/>
              <a:ext cx="360363" cy="1616"/>
            </a:xfrm>
            <a:prstGeom prst="line">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0" name="Connettore 1 89"/>
            <p:cNvCxnSpPr/>
            <p:nvPr/>
          </p:nvCxnSpPr>
          <p:spPr>
            <a:xfrm>
              <a:off x="7572375" y="3642135"/>
              <a:ext cx="360363" cy="1617"/>
            </a:xfrm>
            <a:prstGeom prst="line">
              <a:avLst/>
            </a:prstGeom>
            <a:ln w="1905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3" name="Connettore 2 92"/>
            <p:cNvCxnSpPr/>
            <p:nvPr/>
          </p:nvCxnSpPr>
          <p:spPr>
            <a:xfrm>
              <a:off x="500063" y="294806"/>
              <a:ext cx="468312" cy="3233"/>
            </a:xfrm>
            <a:prstGeom prst="straightConnector1">
              <a:avLst/>
            </a:prstGeom>
            <a:ln w="19050">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4" name="Connettore 2 93"/>
            <p:cNvCxnSpPr/>
            <p:nvPr/>
          </p:nvCxnSpPr>
          <p:spPr>
            <a:xfrm>
              <a:off x="500063" y="580888"/>
              <a:ext cx="468312" cy="3233"/>
            </a:xfrm>
            <a:prstGeom prst="straightConnector1">
              <a:avLst/>
            </a:prstGeom>
            <a:ln w="190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0469" name="CasellaDiTesto 94"/>
            <p:cNvSpPr txBox="1">
              <a:spLocks noChangeArrowheads="1"/>
            </p:cNvSpPr>
            <p:nvPr/>
          </p:nvSpPr>
          <p:spPr bwMode="auto">
            <a:xfrm>
              <a:off x="1143000" y="142875"/>
              <a:ext cx="6929438" cy="366716"/>
            </a:xfrm>
            <a:prstGeom prst="rect">
              <a:avLst/>
            </a:prstGeom>
            <a:noFill/>
            <a:ln w="9525">
              <a:noFill/>
              <a:miter lim="800000"/>
              <a:headEnd/>
              <a:tailEnd/>
            </a:ln>
          </p:spPr>
          <p:txBody>
            <a:bodyPr>
              <a:spAutoFit/>
            </a:bodyPr>
            <a:lstStyle/>
            <a:p>
              <a:r>
                <a:rPr lang="en-US">
                  <a:solidFill>
                    <a:schemeClr val="bg1"/>
                  </a:solidFill>
                </a:rPr>
                <a:t>Connections used during project life and then for system updates</a:t>
              </a:r>
            </a:p>
          </p:txBody>
        </p:sp>
        <p:sp>
          <p:nvSpPr>
            <p:cNvPr id="60470" name="CasellaDiTesto 95"/>
            <p:cNvSpPr txBox="1">
              <a:spLocks noChangeArrowheads="1"/>
            </p:cNvSpPr>
            <p:nvPr/>
          </p:nvSpPr>
          <p:spPr bwMode="auto">
            <a:xfrm>
              <a:off x="1143000" y="428628"/>
              <a:ext cx="6929438" cy="366715"/>
            </a:xfrm>
            <a:prstGeom prst="rect">
              <a:avLst/>
            </a:prstGeom>
            <a:noFill/>
            <a:ln w="9525">
              <a:noFill/>
              <a:miter lim="800000"/>
              <a:headEnd/>
              <a:tailEnd/>
            </a:ln>
          </p:spPr>
          <p:txBody>
            <a:bodyPr>
              <a:spAutoFit/>
            </a:bodyPr>
            <a:lstStyle/>
            <a:p>
              <a:r>
                <a:rPr lang="en-US">
                  <a:solidFill>
                    <a:schemeClr val="bg1"/>
                  </a:solidFill>
                </a:rPr>
                <a:t>Connections used by the final users</a:t>
              </a:r>
            </a:p>
          </p:txBody>
        </p:sp>
      </p:grpSp>
      <p:sp>
        <p:nvSpPr>
          <p:cNvPr id="60471" name="Text Box 55"/>
          <p:cNvSpPr txBox="1">
            <a:spLocks noChangeArrowheads="1"/>
          </p:cNvSpPr>
          <p:nvPr/>
        </p:nvSpPr>
        <p:spPr bwMode="auto">
          <a:xfrm>
            <a:off x="5030788" y="5805488"/>
            <a:ext cx="4149725" cy="457200"/>
          </a:xfrm>
          <a:prstGeom prst="rect">
            <a:avLst/>
          </a:prstGeom>
          <a:noFill/>
          <a:ln w="12700">
            <a:noFill/>
            <a:miter lim="800000"/>
            <a:headEnd type="none" w="sm" len="sm"/>
            <a:tailEnd type="none" w="sm" len="sm"/>
          </a:ln>
        </p:spPr>
        <p:txBody>
          <a:bodyPr>
            <a:spAutoFit/>
          </a:bodyPr>
          <a:lstStyle/>
          <a:p>
            <a:pPr algn="r" eaLnBrk="0" hangingPunct="0">
              <a:spcBef>
                <a:spcPct val="50000"/>
              </a:spcBef>
            </a:pPr>
            <a:r>
              <a:rPr lang="nl-BE" sz="2400">
                <a:latin typeface="Times New Roman" pitchFamily="18" charset="0"/>
              </a:rPr>
              <a:t>Zazzi et al 7th EHDRW 2009</a:t>
            </a:r>
            <a:endParaRPr lang="nl-NL" sz="2400">
              <a:latin typeface="Times New Roman" pitchFamily="18" charset="0"/>
            </a:endParaRPr>
          </a:p>
        </p:txBody>
      </p:sp>
      <p:sp>
        <p:nvSpPr>
          <p:cNvPr id="60472" name="Text Box 56"/>
          <p:cNvSpPr txBox="1">
            <a:spLocks noChangeArrowheads="1"/>
          </p:cNvSpPr>
          <p:nvPr/>
        </p:nvSpPr>
        <p:spPr bwMode="auto">
          <a:xfrm>
            <a:off x="6176963" y="3890963"/>
            <a:ext cx="609600" cy="366712"/>
          </a:xfrm>
          <a:prstGeom prst="rect">
            <a:avLst/>
          </a:prstGeom>
          <a:noFill/>
          <a:ln w="9525">
            <a:noFill/>
            <a:miter lim="800000"/>
            <a:headEnd/>
            <a:tailEnd/>
          </a:ln>
        </p:spPr>
        <p:txBody>
          <a:bodyPr>
            <a:spAutoFit/>
          </a:bodyPr>
          <a:lstStyle/>
          <a:p>
            <a:pPr eaLnBrk="0" hangingPunct="0">
              <a:spcBef>
                <a:spcPct val="50000"/>
              </a:spcBef>
            </a:pPr>
            <a:r>
              <a:rPr lang="en-US">
                <a:solidFill>
                  <a:schemeClr val="tx2"/>
                </a:solidFill>
              </a:rPr>
              <a:t>VL</a:t>
            </a:r>
          </a:p>
        </p:txBody>
      </p:sp>
      <p:sp>
        <p:nvSpPr>
          <p:cNvPr id="60473" name="Text Box 57"/>
          <p:cNvSpPr txBox="1">
            <a:spLocks noChangeArrowheads="1"/>
          </p:cNvSpPr>
          <p:nvPr/>
        </p:nvSpPr>
        <p:spPr bwMode="auto">
          <a:xfrm>
            <a:off x="6100763" y="4271963"/>
            <a:ext cx="762000" cy="366712"/>
          </a:xfrm>
          <a:prstGeom prst="rect">
            <a:avLst/>
          </a:prstGeom>
          <a:noFill/>
          <a:ln w="9525">
            <a:noFill/>
            <a:miter lim="800000"/>
            <a:headEnd/>
            <a:tailEnd/>
          </a:ln>
        </p:spPr>
        <p:txBody>
          <a:bodyPr>
            <a:spAutoFit/>
          </a:bodyPr>
          <a:lstStyle/>
          <a:p>
            <a:pPr eaLnBrk="0" hangingPunct="0">
              <a:spcBef>
                <a:spcPct val="50000"/>
              </a:spcBef>
            </a:pPr>
            <a:r>
              <a:rPr lang="en-US">
                <a:solidFill>
                  <a:schemeClr val="tx2"/>
                </a:solidFill>
              </a:rPr>
              <a:t>CD4</a:t>
            </a:r>
          </a:p>
        </p:txBody>
      </p:sp>
      <p:sp>
        <p:nvSpPr>
          <p:cNvPr id="60474" name="Text Box 58"/>
          <p:cNvSpPr txBox="1">
            <a:spLocks noChangeArrowheads="1"/>
          </p:cNvSpPr>
          <p:nvPr/>
        </p:nvSpPr>
        <p:spPr bwMode="auto">
          <a:xfrm>
            <a:off x="6084888" y="4652963"/>
            <a:ext cx="1371600" cy="366712"/>
          </a:xfrm>
          <a:prstGeom prst="rect">
            <a:avLst/>
          </a:prstGeom>
          <a:noFill/>
          <a:ln w="9525">
            <a:noFill/>
            <a:miter lim="800000"/>
            <a:headEnd/>
            <a:tailEnd/>
          </a:ln>
        </p:spPr>
        <p:txBody>
          <a:bodyPr>
            <a:spAutoFit/>
          </a:bodyPr>
          <a:lstStyle/>
          <a:p>
            <a:pPr eaLnBrk="0" hangingPunct="0">
              <a:spcBef>
                <a:spcPct val="50000"/>
              </a:spcBef>
            </a:pPr>
            <a:r>
              <a:rPr lang="en-US">
                <a:solidFill>
                  <a:schemeClr val="tx2"/>
                </a:solidFill>
              </a:rPr>
              <a:t>genotype</a:t>
            </a:r>
          </a:p>
        </p:txBody>
      </p:sp>
      <p:sp>
        <p:nvSpPr>
          <p:cNvPr id="60475" name="Text Box 59"/>
          <p:cNvSpPr txBox="1">
            <a:spLocks noChangeArrowheads="1"/>
          </p:cNvSpPr>
          <p:nvPr/>
        </p:nvSpPr>
        <p:spPr bwMode="auto">
          <a:xfrm>
            <a:off x="6080125" y="4972050"/>
            <a:ext cx="1371600" cy="366713"/>
          </a:xfrm>
          <a:prstGeom prst="rect">
            <a:avLst/>
          </a:prstGeom>
          <a:noFill/>
          <a:ln w="9525">
            <a:noFill/>
            <a:miter lim="800000"/>
            <a:headEnd/>
            <a:tailEnd/>
          </a:ln>
        </p:spPr>
        <p:txBody>
          <a:bodyPr>
            <a:spAutoFit/>
          </a:bodyPr>
          <a:lstStyle/>
          <a:p>
            <a:pPr eaLnBrk="0" hangingPunct="0">
              <a:spcBef>
                <a:spcPct val="50000"/>
              </a:spcBef>
            </a:pPr>
            <a:r>
              <a:rPr lang="en-US">
                <a:solidFill>
                  <a:schemeClr val="tx2"/>
                </a:solidFill>
              </a:rPr>
              <a:t>therapy</a:t>
            </a:r>
          </a:p>
        </p:txBody>
      </p:sp>
      <p:sp>
        <p:nvSpPr>
          <p:cNvPr id="60476" name="Text Box 60"/>
          <p:cNvSpPr txBox="1">
            <a:spLocks noChangeArrowheads="1"/>
          </p:cNvSpPr>
          <p:nvPr/>
        </p:nvSpPr>
        <p:spPr bwMode="auto">
          <a:xfrm>
            <a:off x="6176963" y="5262563"/>
            <a:ext cx="457200" cy="457200"/>
          </a:xfrm>
          <a:prstGeom prst="rect">
            <a:avLst/>
          </a:prstGeom>
          <a:noFill/>
          <a:ln w="9525">
            <a:noFill/>
            <a:miter lim="800000"/>
            <a:headEnd/>
            <a:tailEnd/>
          </a:ln>
        </p:spPr>
        <p:txBody>
          <a:bodyPr>
            <a:spAutoFit/>
          </a:bodyPr>
          <a:lstStyle/>
          <a:p>
            <a:pPr eaLnBrk="0" hangingPunct="0">
              <a:spcBef>
                <a:spcPct val="50000"/>
              </a:spcBef>
            </a:pPr>
            <a:r>
              <a:rPr lang="en-US" sz="2400">
                <a:solidFill>
                  <a:schemeClr val="tx2"/>
                </a:solidFill>
              </a:rPr>
              <a:t>…</a:t>
            </a:r>
          </a:p>
        </p:txBody>
      </p:sp>
      <p:sp>
        <p:nvSpPr>
          <p:cNvPr id="60477" name="Line 61"/>
          <p:cNvSpPr>
            <a:spLocks noChangeShapeType="1"/>
          </p:cNvSpPr>
          <p:nvPr/>
        </p:nvSpPr>
        <p:spPr bwMode="auto">
          <a:xfrm flipH="1">
            <a:off x="5435600" y="4076700"/>
            <a:ext cx="720725" cy="288925"/>
          </a:xfrm>
          <a:prstGeom prst="line">
            <a:avLst/>
          </a:prstGeom>
          <a:noFill/>
          <a:ln w="31750">
            <a:solidFill>
              <a:schemeClr val="tx1"/>
            </a:solidFill>
            <a:round/>
            <a:headEnd/>
            <a:tailEnd type="triangle" w="lg" len="lg"/>
          </a:ln>
        </p:spPr>
        <p:txBody>
          <a:bodyPr/>
          <a:lstStyle/>
          <a:p>
            <a:endParaRPr lang="it-IT"/>
          </a:p>
        </p:txBody>
      </p:sp>
      <p:sp>
        <p:nvSpPr>
          <p:cNvPr id="60478" name="Line 62"/>
          <p:cNvSpPr>
            <a:spLocks noChangeShapeType="1"/>
          </p:cNvSpPr>
          <p:nvPr/>
        </p:nvSpPr>
        <p:spPr bwMode="auto">
          <a:xfrm flipH="1">
            <a:off x="5580063" y="4508500"/>
            <a:ext cx="554037" cy="84138"/>
          </a:xfrm>
          <a:prstGeom prst="line">
            <a:avLst/>
          </a:prstGeom>
          <a:noFill/>
          <a:ln w="31750">
            <a:solidFill>
              <a:schemeClr val="tx1"/>
            </a:solidFill>
            <a:round/>
            <a:headEnd/>
            <a:tailEnd type="triangle" w="lg" len="lg"/>
          </a:ln>
        </p:spPr>
        <p:txBody>
          <a:bodyPr/>
          <a:lstStyle/>
          <a:p>
            <a:endParaRPr lang="it-IT"/>
          </a:p>
        </p:txBody>
      </p:sp>
      <p:sp>
        <p:nvSpPr>
          <p:cNvPr id="60479" name="Line 63"/>
          <p:cNvSpPr>
            <a:spLocks noChangeShapeType="1"/>
          </p:cNvSpPr>
          <p:nvPr/>
        </p:nvSpPr>
        <p:spPr bwMode="auto">
          <a:xfrm flipH="1" flipV="1">
            <a:off x="5580063" y="4868863"/>
            <a:ext cx="495300" cy="12700"/>
          </a:xfrm>
          <a:prstGeom prst="line">
            <a:avLst/>
          </a:prstGeom>
          <a:noFill/>
          <a:ln w="31750">
            <a:solidFill>
              <a:schemeClr val="tx1"/>
            </a:solidFill>
            <a:round/>
            <a:headEnd/>
            <a:tailEnd type="triangle" w="lg" len="lg"/>
          </a:ln>
        </p:spPr>
        <p:txBody>
          <a:bodyPr/>
          <a:lstStyle/>
          <a:p>
            <a:endParaRPr lang="it-IT"/>
          </a:p>
        </p:txBody>
      </p:sp>
      <p:sp>
        <p:nvSpPr>
          <p:cNvPr id="60480" name="Line 64"/>
          <p:cNvSpPr>
            <a:spLocks noChangeShapeType="1"/>
          </p:cNvSpPr>
          <p:nvPr/>
        </p:nvSpPr>
        <p:spPr bwMode="auto">
          <a:xfrm flipH="1" flipV="1">
            <a:off x="5508625" y="5013325"/>
            <a:ext cx="409575" cy="101600"/>
          </a:xfrm>
          <a:prstGeom prst="line">
            <a:avLst/>
          </a:prstGeom>
          <a:noFill/>
          <a:ln w="31750">
            <a:solidFill>
              <a:schemeClr val="tx1"/>
            </a:solidFill>
            <a:round/>
            <a:headEnd/>
            <a:tailEnd type="triangle" w="lg" len="lg"/>
          </a:ln>
        </p:spPr>
        <p:txBody>
          <a:bodyPr/>
          <a:lstStyle/>
          <a:p>
            <a:endParaRPr lang="it-IT"/>
          </a:p>
        </p:txBody>
      </p:sp>
      <p:sp>
        <p:nvSpPr>
          <p:cNvPr id="60481" name="Line 65"/>
          <p:cNvSpPr>
            <a:spLocks noChangeShapeType="1"/>
          </p:cNvSpPr>
          <p:nvPr/>
        </p:nvSpPr>
        <p:spPr bwMode="auto">
          <a:xfrm flipH="1" flipV="1">
            <a:off x="5435600" y="5229225"/>
            <a:ext cx="649288" cy="360363"/>
          </a:xfrm>
          <a:prstGeom prst="line">
            <a:avLst/>
          </a:prstGeom>
          <a:noFill/>
          <a:ln w="31750">
            <a:solidFill>
              <a:schemeClr val="tx1"/>
            </a:solidFill>
            <a:round/>
            <a:headEnd/>
            <a:tailEnd type="triangle" w="lg" len="lg"/>
          </a:ln>
        </p:spPr>
        <p:txBody>
          <a:bodyPr/>
          <a:lstStyle/>
          <a:p>
            <a:endParaRPr lang="it-IT"/>
          </a:p>
        </p:txBody>
      </p:sp>
      <p:sp>
        <p:nvSpPr>
          <p:cNvPr id="60482" name="CasellaDiTesto 94"/>
          <p:cNvSpPr txBox="1">
            <a:spLocks noChangeArrowheads="1"/>
          </p:cNvSpPr>
          <p:nvPr/>
        </p:nvSpPr>
        <p:spPr bwMode="auto">
          <a:xfrm>
            <a:off x="2214563" y="182563"/>
            <a:ext cx="6929437" cy="338137"/>
          </a:xfrm>
          <a:prstGeom prst="rect">
            <a:avLst/>
          </a:prstGeom>
          <a:noFill/>
          <a:ln w="9525">
            <a:noFill/>
            <a:miter lim="800000"/>
            <a:headEnd/>
            <a:tailEnd/>
          </a:ln>
        </p:spPr>
        <p:txBody>
          <a:bodyPr>
            <a:spAutoFit/>
          </a:bodyPr>
          <a:lstStyle/>
          <a:p>
            <a:r>
              <a:rPr lang="en-US" sz="1600">
                <a:solidFill>
                  <a:srgbClr val="000000"/>
                </a:solidFill>
              </a:rPr>
              <a:t>Connections used during project life and then for system updates</a:t>
            </a:r>
          </a:p>
        </p:txBody>
      </p:sp>
      <p:sp>
        <p:nvSpPr>
          <p:cNvPr id="60483" name="CasellaDiTesto 95"/>
          <p:cNvSpPr txBox="1">
            <a:spLocks noChangeArrowheads="1"/>
          </p:cNvSpPr>
          <p:nvPr/>
        </p:nvSpPr>
        <p:spPr bwMode="auto">
          <a:xfrm>
            <a:off x="2214563" y="468313"/>
            <a:ext cx="6929437" cy="338137"/>
          </a:xfrm>
          <a:prstGeom prst="rect">
            <a:avLst/>
          </a:prstGeom>
          <a:noFill/>
          <a:ln w="9525">
            <a:noFill/>
            <a:miter lim="800000"/>
            <a:headEnd/>
            <a:tailEnd/>
          </a:ln>
        </p:spPr>
        <p:txBody>
          <a:bodyPr>
            <a:spAutoFit/>
          </a:bodyPr>
          <a:lstStyle/>
          <a:p>
            <a:r>
              <a:rPr lang="en-US" sz="1600">
                <a:solidFill>
                  <a:srgbClr val="000000"/>
                </a:solidFill>
              </a:rPr>
              <a:t>Connections used by the final users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7" name="Picture 3"/>
          <p:cNvPicPr>
            <a:picLocks noChangeAspect="1" noChangeArrowheads="1"/>
          </p:cNvPicPr>
          <p:nvPr/>
        </p:nvPicPr>
        <p:blipFill>
          <a:blip r:embed="rId3"/>
          <a:srcRect/>
          <a:stretch>
            <a:fillRect/>
          </a:stretch>
        </p:blipFill>
        <p:spPr bwMode="auto">
          <a:xfrm>
            <a:off x="0" y="692150"/>
            <a:ext cx="7308850" cy="5481638"/>
          </a:xfrm>
          <a:prstGeom prst="rect">
            <a:avLst/>
          </a:prstGeom>
          <a:noFill/>
          <a:ln w="9525" algn="ctr">
            <a:noFill/>
            <a:miter lim="800000"/>
            <a:headEnd/>
            <a:tailEnd/>
          </a:ln>
          <a:effectLst/>
        </p:spPr>
      </p:pic>
      <p:pic>
        <p:nvPicPr>
          <p:cNvPr id="62468" name="Picture 4"/>
          <p:cNvPicPr>
            <a:picLocks noChangeAspect="1" noChangeArrowheads="1"/>
          </p:cNvPicPr>
          <p:nvPr/>
        </p:nvPicPr>
        <p:blipFill>
          <a:blip r:embed="rId4"/>
          <a:srcRect/>
          <a:stretch>
            <a:fillRect/>
          </a:stretch>
        </p:blipFill>
        <p:spPr bwMode="auto">
          <a:xfrm>
            <a:off x="2195513" y="1646238"/>
            <a:ext cx="7253287" cy="5440362"/>
          </a:xfrm>
          <a:prstGeom prst="rect">
            <a:avLst/>
          </a:prstGeom>
          <a:noFill/>
          <a:ln w="9525" algn="ctr">
            <a:noFill/>
            <a:miter lim="800000"/>
            <a:headEnd/>
            <a:tailEnd/>
          </a:ln>
          <a:effectLst/>
        </p:spPr>
      </p:pic>
      <p:sp>
        <p:nvSpPr>
          <p:cNvPr id="62469" name="Text Box 5"/>
          <p:cNvSpPr txBox="1">
            <a:spLocks noChangeArrowheads="1"/>
          </p:cNvSpPr>
          <p:nvPr/>
        </p:nvSpPr>
        <p:spPr bwMode="auto">
          <a:xfrm>
            <a:off x="6877050" y="1125538"/>
            <a:ext cx="936625" cy="406400"/>
          </a:xfrm>
          <a:prstGeom prst="rect">
            <a:avLst/>
          </a:prstGeom>
          <a:solidFill>
            <a:schemeClr val="tx2"/>
          </a:solidFill>
          <a:ln w="9525" algn="ctr">
            <a:solidFill>
              <a:schemeClr val="tx1"/>
            </a:solidFill>
            <a:miter lim="800000"/>
            <a:headEnd/>
            <a:tailEnd/>
          </a:ln>
          <a:effectLst/>
        </p:spPr>
        <p:txBody>
          <a:bodyPr wrap="none">
            <a:spAutoFit/>
          </a:bodyPr>
          <a:lstStyle/>
          <a:p>
            <a:pPr algn="ctr">
              <a:spcBef>
                <a:spcPct val="50000"/>
              </a:spcBef>
            </a:pPr>
            <a:r>
              <a:rPr lang="it-IT" sz="2000" b="1">
                <a:latin typeface="Verdana" pitchFamily="34" charset="0"/>
              </a:rPr>
              <a:t>input</a:t>
            </a:r>
            <a:endParaRPr lang="en-GB" sz="2000" b="1">
              <a:latin typeface="Verdana" pitchFamily="34" charset="0"/>
            </a:endParaRPr>
          </a:p>
        </p:txBody>
      </p:sp>
      <p:sp>
        <p:nvSpPr>
          <p:cNvPr id="62470" name="Text Box 6"/>
          <p:cNvSpPr txBox="1">
            <a:spLocks noChangeArrowheads="1"/>
          </p:cNvSpPr>
          <p:nvPr/>
        </p:nvSpPr>
        <p:spPr bwMode="auto">
          <a:xfrm>
            <a:off x="1763713" y="6237288"/>
            <a:ext cx="1139825" cy="406400"/>
          </a:xfrm>
          <a:prstGeom prst="rect">
            <a:avLst/>
          </a:prstGeom>
          <a:solidFill>
            <a:schemeClr val="tx2"/>
          </a:solidFill>
          <a:ln w="9525" algn="ctr">
            <a:solidFill>
              <a:schemeClr val="tx1"/>
            </a:solidFill>
            <a:miter lim="800000"/>
            <a:headEnd/>
            <a:tailEnd/>
          </a:ln>
          <a:effectLst/>
        </p:spPr>
        <p:txBody>
          <a:bodyPr wrap="none">
            <a:spAutoFit/>
          </a:bodyPr>
          <a:lstStyle/>
          <a:p>
            <a:pPr algn="ctr">
              <a:spcBef>
                <a:spcPct val="50000"/>
              </a:spcBef>
            </a:pPr>
            <a:r>
              <a:rPr lang="it-IT" sz="2000" b="1">
                <a:latin typeface="Verdana" pitchFamily="34" charset="0"/>
              </a:rPr>
              <a:t>output</a:t>
            </a:r>
            <a:endParaRPr lang="en-GB" sz="2000" b="1">
              <a:latin typeface="Verdana" pitchFamily="34" charset="0"/>
            </a:endParaRPr>
          </a:p>
        </p:txBody>
      </p:sp>
      <p:sp>
        <p:nvSpPr>
          <p:cNvPr id="62471" name="Rectangle 4"/>
          <p:cNvSpPr>
            <a:spLocks noChangeArrowheads="1"/>
          </p:cNvSpPr>
          <p:nvPr/>
        </p:nvSpPr>
        <p:spPr bwMode="auto">
          <a:xfrm>
            <a:off x="2022475" y="114300"/>
            <a:ext cx="7121525" cy="739775"/>
          </a:xfrm>
          <a:prstGeom prst="rect">
            <a:avLst/>
          </a:prstGeom>
          <a:noFill/>
          <a:ln w="9525">
            <a:noFill/>
            <a:miter lim="800000"/>
            <a:headEnd/>
            <a:tailEnd/>
          </a:ln>
        </p:spPr>
        <p:txBody>
          <a:bodyPr/>
          <a:lstStyle/>
          <a:p>
            <a:pPr>
              <a:lnSpc>
                <a:spcPct val="90000"/>
              </a:lnSpc>
            </a:pPr>
            <a:r>
              <a:rPr lang="en-GB" sz="4000" b="1">
                <a:solidFill>
                  <a:srgbClr val="A22338"/>
                </a:solidFill>
              </a:rPr>
              <a:t>Interfaccia EuResist Engine</a:t>
            </a:r>
            <a:endParaRPr lang="it-IT" sz="4000" b="1">
              <a:solidFill>
                <a:srgbClr val="A22338"/>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Segnaposto contenuto 2"/>
          <p:cNvSpPr>
            <a:spLocks noGrp="1"/>
          </p:cNvSpPr>
          <p:nvPr>
            <p:ph idx="4294967295"/>
          </p:nvPr>
        </p:nvSpPr>
        <p:spPr>
          <a:xfrm>
            <a:off x="468313" y="1116013"/>
            <a:ext cx="8229600" cy="5268912"/>
          </a:xfrm>
        </p:spPr>
        <p:txBody>
          <a:bodyPr/>
          <a:lstStyle/>
          <a:p>
            <a:pPr marL="342900" lvl="1" indent="-342900">
              <a:buClr>
                <a:schemeClr val="accent2"/>
              </a:buClr>
              <a:buSzPct val="110000"/>
              <a:buFont typeface="Wingdings" pitchFamily="2" charset="2"/>
              <a:buChar char="§"/>
            </a:pPr>
            <a:endParaRPr lang="it-IT" sz="1400" smtClean="0">
              <a:latin typeface="Arial" charset="0"/>
              <a:cs typeface="Arial" charset="0"/>
            </a:endParaRPr>
          </a:p>
          <a:p>
            <a:pPr marL="342900" lvl="1" indent="-342900">
              <a:buClr>
                <a:schemeClr val="accent2"/>
              </a:buClr>
              <a:buSzPct val="110000"/>
              <a:buFont typeface="Wingdings" pitchFamily="2" charset="2"/>
              <a:buChar char="§"/>
            </a:pPr>
            <a:r>
              <a:rPr lang="it-IT" sz="2400" smtClean="0">
                <a:latin typeface="Arial" charset="0"/>
                <a:cs typeface="Arial" charset="0"/>
              </a:rPr>
              <a:t>Showed that EuResist Prediction Engine outperforms significantly Stanford HIVDB [Rosen-Zvi 2008]</a:t>
            </a:r>
          </a:p>
          <a:p>
            <a:pPr marL="342900" lvl="1" indent="-342900">
              <a:buFont typeface="Arial" charset="0"/>
              <a:buNone/>
            </a:pPr>
            <a:endParaRPr lang="it-IT" sz="2400" smtClean="0">
              <a:latin typeface="Arial" charset="0"/>
              <a:cs typeface="Arial" charset="0"/>
            </a:endParaRPr>
          </a:p>
          <a:p>
            <a:pPr marL="342900" indent="-342900"/>
            <a:endParaRPr lang="en-GB" smtClean="0">
              <a:latin typeface="Arial" charset="0"/>
              <a:cs typeface="Arial" charset="0"/>
            </a:endParaRPr>
          </a:p>
        </p:txBody>
      </p:sp>
      <p:pic>
        <p:nvPicPr>
          <p:cNvPr id="64516" name="Picture 3"/>
          <p:cNvPicPr>
            <a:picLocks noChangeAspect="1" noChangeArrowheads="1"/>
          </p:cNvPicPr>
          <p:nvPr/>
        </p:nvPicPr>
        <p:blipFill>
          <a:blip r:embed="rId2"/>
          <a:srcRect/>
          <a:stretch>
            <a:fillRect/>
          </a:stretch>
        </p:blipFill>
        <p:spPr bwMode="auto">
          <a:xfrm>
            <a:off x="4500563" y="2035175"/>
            <a:ext cx="4643437" cy="4587875"/>
          </a:xfrm>
          <a:prstGeom prst="rect">
            <a:avLst/>
          </a:prstGeom>
          <a:noFill/>
          <a:ln w="9525">
            <a:noFill/>
            <a:miter lim="800000"/>
            <a:headEnd/>
            <a:tailEnd/>
          </a:ln>
        </p:spPr>
      </p:pic>
      <p:pic>
        <p:nvPicPr>
          <p:cNvPr id="64517" name="Picture 4"/>
          <p:cNvPicPr>
            <a:picLocks noChangeAspect="1" noChangeArrowheads="1"/>
          </p:cNvPicPr>
          <p:nvPr/>
        </p:nvPicPr>
        <p:blipFill>
          <a:blip r:embed="rId3"/>
          <a:srcRect/>
          <a:stretch>
            <a:fillRect/>
          </a:stretch>
        </p:blipFill>
        <p:spPr bwMode="auto">
          <a:xfrm>
            <a:off x="250825" y="2965450"/>
            <a:ext cx="3846513" cy="1616075"/>
          </a:xfrm>
          <a:prstGeom prst="rect">
            <a:avLst/>
          </a:prstGeom>
          <a:noFill/>
          <a:ln w="9525">
            <a:noFill/>
            <a:miter lim="800000"/>
            <a:headEnd/>
            <a:tailEnd/>
          </a:ln>
        </p:spPr>
      </p:pic>
      <p:sp>
        <p:nvSpPr>
          <p:cNvPr id="64518" name="Rectangle 4"/>
          <p:cNvSpPr>
            <a:spLocks noChangeArrowheads="1"/>
          </p:cNvSpPr>
          <p:nvPr/>
        </p:nvSpPr>
        <p:spPr bwMode="auto">
          <a:xfrm>
            <a:off x="2022475" y="38100"/>
            <a:ext cx="7121525" cy="739775"/>
          </a:xfrm>
          <a:prstGeom prst="rect">
            <a:avLst/>
          </a:prstGeom>
          <a:noFill/>
          <a:ln w="9525">
            <a:noFill/>
            <a:miter lim="800000"/>
            <a:headEnd/>
            <a:tailEnd/>
          </a:ln>
        </p:spPr>
        <p:txBody>
          <a:bodyPr/>
          <a:lstStyle/>
          <a:p>
            <a:pPr>
              <a:lnSpc>
                <a:spcPct val="90000"/>
              </a:lnSpc>
            </a:pPr>
            <a:r>
              <a:rPr lang="en-GB" sz="4000" b="1">
                <a:solidFill>
                  <a:srgbClr val="A22338"/>
                </a:solidFill>
              </a:rPr>
              <a:t>Comparison with rules based systmes</a:t>
            </a:r>
            <a:endParaRPr lang="it-IT" sz="4000" b="1">
              <a:solidFill>
                <a:srgbClr val="A22338"/>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1" name="Rectangle 4"/>
          <p:cNvSpPr>
            <a:spLocks noChangeArrowheads="1"/>
          </p:cNvSpPr>
          <p:nvPr/>
        </p:nvSpPr>
        <p:spPr bwMode="auto">
          <a:xfrm>
            <a:off x="2022475" y="169863"/>
            <a:ext cx="7121525" cy="739775"/>
          </a:xfrm>
          <a:prstGeom prst="rect">
            <a:avLst/>
          </a:prstGeom>
          <a:noFill/>
          <a:ln w="9525">
            <a:noFill/>
            <a:miter lim="800000"/>
            <a:headEnd/>
            <a:tailEnd/>
          </a:ln>
        </p:spPr>
        <p:txBody>
          <a:bodyPr/>
          <a:lstStyle/>
          <a:p>
            <a:pPr>
              <a:lnSpc>
                <a:spcPct val="90000"/>
              </a:lnSpc>
            </a:pPr>
            <a:r>
              <a:rPr lang="en-GB" sz="4000" b="1">
                <a:solidFill>
                  <a:srgbClr val="A22338"/>
                </a:solidFill>
              </a:rPr>
              <a:t>Nuovo motore</a:t>
            </a:r>
            <a:endParaRPr lang="it-IT" sz="4000" b="1">
              <a:solidFill>
                <a:srgbClr val="A22338"/>
              </a:solidFill>
            </a:endParaRPr>
          </a:p>
        </p:txBody>
      </p:sp>
      <p:pic>
        <p:nvPicPr>
          <p:cNvPr id="65542" name="Picture 6"/>
          <p:cNvPicPr>
            <a:picLocks noChangeAspect="1" noChangeArrowheads="1"/>
          </p:cNvPicPr>
          <p:nvPr/>
        </p:nvPicPr>
        <p:blipFill>
          <a:blip r:embed="rId2"/>
          <a:srcRect/>
          <a:stretch>
            <a:fillRect/>
          </a:stretch>
        </p:blipFill>
        <p:spPr bwMode="auto">
          <a:xfrm>
            <a:off x="-50800" y="2398713"/>
            <a:ext cx="9315450" cy="3086100"/>
          </a:xfrm>
          <a:prstGeom prst="rect">
            <a:avLst/>
          </a:prstGeom>
          <a:noFill/>
          <a:ln w="6350" cap="rnd" algn="ctr">
            <a:noFill/>
            <a:miter lim="800000"/>
            <a:headEnd/>
            <a:tailEnd/>
          </a:ln>
          <a:effectLst/>
        </p:spPr>
      </p:pic>
      <p:sp>
        <p:nvSpPr>
          <p:cNvPr id="65543" name="Text Box 3"/>
          <p:cNvSpPr txBox="1">
            <a:spLocks noChangeArrowheads="1"/>
          </p:cNvSpPr>
          <p:nvPr/>
        </p:nvSpPr>
        <p:spPr bwMode="auto">
          <a:xfrm>
            <a:off x="290513" y="1370013"/>
            <a:ext cx="8351837" cy="1030287"/>
          </a:xfrm>
          <a:prstGeom prst="rect">
            <a:avLst/>
          </a:prstGeom>
          <a:noFill/>
          <a:ln w="9525">
            <a:noFill/>
            <a:miter lim="800000"/>
            <a:headEnd/>
            <a:tailEnd/>
          </a:ln>
        </p:spPr>
        <p:txBody>
          <a:bodyPr>
            <a:spAutoFit/>
          </a:bodyPr>
          <a:lstStyle/>
          <a:p>
            <a:pPr marL="381000" indent="-381000">
              <a:lnSpc>
                <a:spcPct val="110000"/>
              </a:lnSpc>
              <a:buClr>
                <a:srgbClr val="FF0000"/>
              </a:buClr>
              <a:buSzPct val="110000"/>
              <a:buFont typeface="Wingdings" pitchFamily="2" charset="2"/>
              <a:buNone/>
            </a:pPr>
            <a:endParaRPr kumimoji="1" lang="it-IT" sz="800">
              <a:solidFill>
                <a:schemeClr val="bg1"/>
              </a:solidFill>
              <a:latin typeface="Tahoma" pitchFamily="34" charset="0"/>
              <a:sym typeface="Wingdings" pitchFamily="2" charset="2"/>
            </a:endParaRPr>
          </a:p>
          <a:p>
            <a:pPr marL="381000" indent="-381000">
              <a:lnSpc>
                <a:spcPct val="110000"/>
              </a:lnSpc>
              <a:buClr>
                <a:srgbClr val="FF0000"/>
              </a:buClr>
              <a:buSzPct val="110000"/>
              <a:buFont typeface="Wingdings" pitchFamily="2" charset="2"/>
              <a:buChar char="§"/>
            </a:pPr>
            <a:r>
              <a:rPr lang="it-IT" sz="2400">
                <a:solidFill>
                  <a:srgbClr val="404040"/>
                </a:solidFill>
                <a:sym typeface="Wingdings" pitchFamily="2" charset="2"/>
              </a:rPr>
              <a:t>Presentato al ACM Conference on Bioinformatics and Computational Biology 2016 - Seattle, 2-7 ottobre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4"/>
          <p:cNvSpPr>
            <a:spLocks noChangeArrowheads="1"/>
          </p:cNvSpPr>
          <p:nvPr/>
        </p:nvSpPr>
        <p:spPr bwMode="auto">
          <a:xfrm>
            <a:off x="911225" y="4297363"/>
            <a:ext cx="7121525" cy="739775"/>
          </a:xfrm>
          <a:prstGeom prst="rect">
            <a:avLst/>
          </a:prstGeom>
          <a:noFill/>
          <a:ln w="9525">
            <a:noFill/>
            <a:miter lim="800000"/>
            <a:headEnd/>
            <a:tailEnd/>
          </a:ln>
        </p:spPr>
        <p:txBody>
          <a:bodyPr/>
          <a:lstStyle/>
          <a:p>
            <a:pPr algn="ctr">
              <a:lnSpc>
                <a:spcPct val="90000"/>
              </a:lnSpc>
            </a:pPr>
            <a:r>
              <a:rPr lang="en-GB" sz="4000" b="1">
                <a:solidFill>
                  <a:srgbClr val="A22338"/>
                </a:solidFill>
              </a:rPr>
              <a:t>Grazie</a:t>
            </a:r>
            <a:endParaRPr lang="it-IT" sz="4000" b="1">
              <a:solidFill>
                <a:srgbClr val="A22338"/>
              </a:solidFill>
            </a:endParaRPr>
          </a:p>
        </p:txBody>
      </p:sp>
      <p:grpSp>
        <p:nvGrpSpPr>
          <p:cNvPr id="66565" name="Group 5"/>
          <p:cNvGrpSpPr>
            <a:grpSpLocks/>
          </p:cNvGrpSpPr>
          <p:nvPr/>
        </p:nvGrpSpPr>
        <p:grpSpPr bwMode="auto">
          <a:xfrm>
            <a:off x="1250950" y="1001713"/>
            <a:ext cx="6684963" cy="2317750"/>
            <a:chOff x="340" y="1071"/>
            <a:chExt cx="3915" cy="1180"/>
          </a:xfrm>
        </p:grpSpPr>
        <p:sp>
          <p:nvSpPr>
            <p:cNvPr id="5" name="Pergamena 2 4"/>
            <p:cNvSpPr/>
            <p:nvPr/>
          </p:nvSpPr>
          <p:spPr>
            <a:xfrm>
              <a:off x="340" y="1071"/>
              <a:ext cx="3856" cy="1180"/>
            </a:xfrm>
            <a:prstGeom prst="horizontalScroll">
              <a:avLst/>
            </a:prstGeom>
          </p:spPr>
          <p:style>
            <a:lnRef idx="1">
              <a:schemeClr val="accent1"/>
            </a:lnRef>
            <a:fillRef idx="2">
              <a:schemeClr val="accent1"/>
            </a:fillRef>
            <a:effectRef idx="1">
              <a:schemeClr val="accent1"/>
            </a:effectRef>
            <a:fontRef idx="minor">
              <a:schemeClr val="dk1"/>
            </a:fontRef>
          </p:style>
          <p:txBody>
            <a:bodyPr anchor="ctr"/>
            <a:lstStyle/>
            <a:p>
              <a:pPr algn="ctr"/>
              <a:endParaRPr lang="it-IT" sz="2800" i="1">
                <a:solidFill>
                  <a:srgbClr val="000000"/>
                </a:solidFill>
                <a:latin typeface="Verdana" pitchFamily="34" charset="0"/>
                <a:cs typeface="Arial" charset="0"/>
              </a:endParaRPr>
            </a:p>
          </p:txBody>
        </p:sp>
        <p:sp>
          <p:nvSpPr>
            <p:cNvPr id="8" name="Rectangle 2"/>
            <p:cNvSpPr txBox="1">
              <a:spLocks noChangeArrowheads="1"/>
            </p:cNvSpPr>
            <p:nvPr/>
          </p:nvSpPr>
          <p:spPr>
            <a:xfrm>
              <a:off x="466" y="1225"/>
              <a:ext cx="3724" cy="887"/>
            </a:xfrm>
            <a:prstGeom prst="rect">
              <a:avLst/>
            </a:prstGeom>
            <a:ln/>
          </p:spPr>
          <p:style>
            <a:lnRef idx="1">
              <a:schemeClr val="accent1"/>
            </a:lnRef>
            <a:fillRef idx="2">
              <a:schemeClr val="accent1"/>
            </a:fillRef>
            <a:effectRef idx="1">
              <a:schemeClr val="accent1"/>
            </a:effectRef>
            <a:fontRef idx="minor">
              <a:schemeClr val="dk1"/>
            </a:fontRef>
          </p:style>
          <p:txBody>
            <a:bodyPr rIns="45720" anchor="ctr">
              <a:normAutofit/>
              <a:scene3d>
                <a:camera prst="orthographicFront"/>
                <a:lightRig rig="threePt" dir="t">
                  <a:rot lat="0" lon="0" rev="4800000"/>
                </a:lightRig>
              </a:scene3d>
              <a:sp3d prstMaterial="matte">
                <a:bevelT w="50800" h="10160"/>
              </a:sp3d>
            </a:bodyPr>
            <a:lstStyle/>
            <a:p>
              <a:pPr algn="ctr">
                <a:defRPr/>
              </a:pPr>
              <a:r>
                <a:rPr lang="it-IT" sz="2000" dirty="0">
                  <a:solidFill>
                    <a:schemeClr val="tx1"/>
                  </a:solidFill>
                  <a:latin typeface="Verdana" pitchFamily="34" charset="0"/>
                  <a:ea typeface="+mj-ea"/>
                  <a:cs typeface="+mj-cs"/>
                </a:rPr>
                <a:t>“</a:t>
              </a:r>
              <a:r>
                <a:rPr lang="en-US" sz="2000" dirty="0">
                  <a:solidFill>
                    <a:schemeClr val="tx1"/>
                  </a:solidFill>
                  <a:latin typeface="Verdana" pitchFamily="34" charset="0"/>
                  <a:ea typeface="+mj-ea"/>
                  <a:cs typeface="+mj-cs"/>
                </a:rPr>
                <a:t>A computer makes as many mistakes in two seconds as 20 men working 20 years make</a:t>
              </a:r>
              <a:r>
                <a:rPr lang="it-IT" sz="2000" dirty="0">
                  <a:solidFill>
                    <a:schemeClr val="tx1"/>
                  </a:solidFill>
                  <a:latin typeface="Verdana" pitchFamily="34" charset="0"/>
                  <a:ea typeface="+mj-ea"/>
                  <a:cs typeface="+mj-cs"/>
                </a:rPr>
                <a:t>”</a:t>
              </a:r>
            </a:p>
            <a:p>
              <a:pPr algn="ctr">
                <a:defRPr/>
              </a:pPr>
              <a:endParaRPr lang="it-IT" sz="2000" dirty="0">
                <a:solidFill>
                  <a:schemeClr val="tx1"/>
                </a:solidFill>
                <a:latin typeface="Verdana" pitchFamily="34" charset="0"/>
                <a:ea typeface="+mj-ea"/>
                <a:cs typeface="+mj-cs"/>
              </a:endParaRPr>
            </a:p>
            <a:p>
              <a:pPr marL="438150" indent="-319088" algn="ctr">
                <a:lnSpc>
                  <a:spcPct val="80000"/>
                </a:lnSpc>
                <a:buClr>
                  <a:schemeClr val="accent1"/>
                </a:buClr>
                <a:buSzPct val="80000"/>
                <a:defRPr/>
              </a:pPr>
              <a:r>
                <a:rPr lang="en-US" sz="1600" dirty="0">
                  <a:solidFill>
                    <a:schemeClr val="tx1"/>
                  </a:solidFill>
                  <a:latin typeface="Verdana" pitchFamily="34" charset="0"/>
                </a:rPr>
                <a:t>Arthur Bloch</a:t>
              </a:r>
            </a:p>
            <a:p>
              <a:pPr marL="438150" indent="-319088" algn="ctr">
                <a:lnSpc>
                  <a:spcPct val="80000"/>
                </a:lnSpc>
                <a:buClr>
                  <a:schemeClr val="accent1"/>
                </a:buClr>
                <a:buSzPct val="80000"/>
                <a:defRPr/>
              </a:pPr>
              <a:r>
                <a:rPr lang="en-US" sz="1600" i="1" dirty="0">
                  <a:solidFill>
                    <a:schemeClr val="tx1"/>
                  </a:solidFill>
                  <a:latin typeface="Verdana" pitchFamily="34" charset="0"/>
                </a:rPr>
                <a:t>Murphy's Laws for Technology</a:t>
              </a:r>
              <a:endParaRPr lang="it-IT" sz="1600" dirty="0">
                <a:solidFill>
                  <a:schemeClr val="tx1"/>
                </a:solidFill>
                <a:latin typeface="Verdana" pitchFamily="34" charset="0"/>
                <a:ea typeface="+mj-ea"/>
                <a:cs typeface="+mj-cs"/>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4"/>
          <p:cNvSpPr>
            <a:spLocks noGrp="1" noChangeArrowheads="1"/>
          </p:cNvSpPr>
          <p:nvPr>
            <p:ph type="title" idx="4294967295"/>
          </p:nvPr>
        </p:nvSpPr>
        <p:spPr>
          <a:xfrm>
            <a:off x="2022475" y="0"/>
            <a:ext cx="7121525" cy="1301750"/>
          </a:xfrm>
        </p:spPr>
        <p:txBody>
          <a:bodyPr/>
          <a:lstStyle/>
          <a:p>
            <a:pPr eaLnBrk="1" hangingPunct="1"/>
            <a:r>
              <a:rPr lang="en-GB" smtClean="0">
                <a:latin typeface="Arial" charset="0"/>
                <a:cs typeface="Arial" charset="0"/>
              </a:rPr>
              <a:t>Condividere i dati: una questione di… resistenze</a:t>
            </a:r>
            <a:endParaRPr lang="it-IT" smtClean="0">
              <a:latin typeface="Arial" charset="0"/>
              <a:cs typeface="Arial" charset="0"/>
            </a:endParaRPr>
          </a:p>
        </p:txBody>
      </p:sp>
      <p:sp>
        <p:nvSpPr>
          <p:cNvPr id="16386" name="Text Box 3"/>
          <p:cNvSpPr txBox="1">
            <a:spLocks noChangeArrowheads="1"/>
          </p:cNvSpPr>
          <p:nvPr/>
        </p:nvSpPr>
        <p:spPr bwMode="auto">
          <a:xfrm>
            <a:off x="250825" y="1196975"/>
            <a:ext cx="8351838" cy="5283200"/>
          </a:xfrm>
          <a:prstGeom prst="rect">
            <a:avLst/>
          </a:prstGeom>
          <a:noFill/>
          <a:ln w="9525">
            <a:noFill/>
            <a:miter lim="800000"/>
            <a:headEnd/>
            <a:tailEnd/>
          </a:ln>
        </p:spPr>
        <p:txBody>
          <a:bodyPr>
            <a:spAutoFit/>
          </a:bodyPr>
          <a:lstStyle/>
          <a:p>
            <a:pPr marL="381000" indent="-381000">
              <a:lnSpc>
                <a:spcPct val="110000"/>
              </a:lnSpc>
              <a:buClr>
                <a:srgbClr val="FF0000"/>
              </a:buClr>
              <a:buSzPct val="155000"/>
              <a:buFont typeface="Wingdings" pitchFamily="2" charset="2"/>
              <a:buNone/>
            </a:pPr>
            <a:r>
              <a:rPr kumimoji="1" lang="en-GB" sz="2400">
                <a:solidFill>
                  <a:schemeClr val="bg1"/>
                </a:solidFill>
                <a:latin typeface="Tahoma" pitchFamily="34" charset="0"/>
              </a:rPr>
              <a:t> </a:t>
            </a:r>
            <a:r>
              <a:rPr lang="en-GB" sz="2400">
                <a:solidFill>
                  <a:srgbClr val="404040"/>
                </a:solidFill>
              </a:rPr>
              <a:t>La condivisione di dati rilevanti per la salute è ancora un problema. I motivi principali:</a:t>
            </a:r>
          </a:p>
          <a:p>
            <a:pPr marL="381000" indent="-381000">
              <a:lnSpc>
                <a:spcPct val="110000"/>
              </a:lnSpc>
              <a:buClr>
                <a:srgbClr val="FF0000"/>
              </a:buClr>
              <a:buSzPct val="155000"/>
              <a:buFont typeface="Wingdings" pitchFamily="2" charset="2"/>
              <a:buNone/>
            </a:pPr>
            <a:endParaRPr lang="en-GB" sz="800">
              <a:solidFill>
                <a:srgbClr val="404040"/>
              </a:solidFill>
            </a:endParaRPr>
          </a:p>
          <a:p>
            <a:pPr marL="381000" indent="-381000">
              <a:lnSpc>
                <a:spcPct val="110000"/>
              </a:lnSpc>
              <a:buClr>
                <a:srgbClr val="FF0000"/>
              </a:buClr>
              <a:buSzPct val="110000"/>
              <a:buFont typeface="Wingdings" pitchFamily="2" charset="2"/>
              <a:buAutoNum type="arabicPeriod"/>
            </a:pPr>
            <a:r>
              <a:rPr lang="it-IT" sz="2400">
                <a:solidFill>
                  <a:srgbClr val="404040"/>
                </a:solidFill>
                <a:sym typeface="Wingdings" pitchFamily="2" charset="2"/>
              </a:rPr>
              <a:t>Volontà di condivisione: data is money - power</a:t>
            </a:r>
          </a:p>
          <a:p>
            <a:pPr marL="838200" lvl="1" indent="-381000">
              <a:lnSpc>
                <a:spcPct val="110000"/>
              </a:lnSpc>
              <a:buClr>
                <a:srgbClr val="FF0000"/>
              </a:buClr>
              <a:buSzPct val="155000"/>
              <a:buFont typeface="Wingdings" pitchFamily="2" charset="2"/>
              <a:buChar char="§"/>
            </a:pPr>
            <a:r>
              <a:rPr lang="it-IT" sz="2400">
                <a:solidFill>
                  <a:srgbClr val="404040"/>
                </a:solidFill>
                <a:sym typeface="Wingdings" pitchFamily="2" charset="2"/>
              </a:rPr>
              <a:t>I grandi centri che producono molti dati possono usare i proprio dati per studi finanziati dalle aziende farmaceutiche e in questo modo finanziare le proprie attività</a:t>
            </a:r>
          </a:p>
          <a:p>
            <a:pPr marL="381000" indent="-381000">
              <a:lnSpc>
                <a:spcPct val="110000"/>
              </a:lnSpc>
              <a:buClr>
                <a:srgbClr val="FF0000"/>
              </a:buClr>
              <a:buSzPct val="155000"/>
              <a:buFont typeface="Wingdings" pitchFamily="2" charset="2"/>
              <a:buNone/>
            </a:pPr>
            <a:endParaRPr lang="en-GB" sz="800">
              <a:solidFill>
                <a:srgbClr val="404040"/>
              </a:solidFill>
            </a:endParaRPr>
          </a:p>
          <a:p>
            <a:pPr marL="381000" indent="-381000">
              <a:lnSpc>
                <a:spcPct val="110000"/>
              </a:lnSpc>
              <a:buClr>
                <a:srgbClr val="FF0000"/>
              </a:buClr>
              <a:buSzPct val="110000"/>
              <a:buFont typeface="Wingdings" pitchFamily="2" charset="2"/>
              <a:buAutoNum type="arabicPeriod" startAt="2"/>
            </a:pPr>
            <a:r>
              <a:rPr lang="it-IT" sz="2400">
                <a:solidFill>
                  <a:srgbClr val="404040"/>
                </a:solidFill>
                <a:sym typeface="Wingdings" pitchFamily="2" charset="2"/>
              </a:rPr>
              <a:t> Organizzazione: ogni centro un sistema</a:t>
            </a:r>
          </a:p>
          <a:p>
            <a:pPr marL="838200" lvl="1" indent="-381000">
              <a:lnSpc>
                <a:spcPct val="110000"/>
              </a:lnSpc>
              <a:buClr>
                <a:srgbClr val="FF0000"/>
              </a:buClr>
              <a:buSzPct val="110000"/>
              <a:buFont typeface="Wingdings" pitchFamily="2" charset="2"/>
              <a:buChar char="§"/>
            </a:pPr>
            <a:r>
              <a:rPr lang="it-IT" sz="2400">
                <a:solidFill>
                  <a:srgbClr val="404040"/>
                </a:solidFill>
                <a:sym typeface="Wingdings" pitchFamily="2" charset="2"/>
              </a:rPr>
              <a:t>Burocrazia (permessi, responsabilità, ecc.)</a:t>
            </a:r>
          </a:p>
          <a:p>
            <a:pPr marL="838200" lvl="1" indent="-381000">
              <a:lnSpc>
                <a:spcPct val="110000"/>
              </a:lnSpc>
              <a:buClr>
                <a:srgbClr val="FF0000"/>
              </a:buClr>
              <a:buSzPct val="110000"/>
              <a:buFont typeface="Wingdings" pitchFamily="2" charset="2"/>
              <a:buChar char="§"/>
            </a:pPr>
            <a:r>
              <a:rPr lang="it-IT" sz="2400">
                <a:solidFill>
                  <a:srgbClr val="404040"/>
                </a:solidFill>
                <a:sym typeface="Wingdings" pitchFamily="2" charset="2"/>
              </a:rPr>
              <a:t>Mancanza di standard</a:t>
            </a:r>
          </a:p>
          <a:p>
            <a:pPr marL="838200" lvl="1" indent="-381000">
              <a:lnSpc>
                <a:spcPct val="110000"/>
              </a:lnSpc>
              <a:buClr>
                <a:srgbClr val="FF0000"/>
              </a:buClr>
              <a:buSzPct val="110000"/>
              <a:buFont typeface="Wingdings" pitchFamily="2" charset="2"/>
              <a:buChar char="§"/>
            </a:pPr>
            <a:r>
              <a:rPr kumimoji="1" lang="it-IT">
                <a:solidFill>
                  <a:srgbClr val="FF0000"/>
                </a:solidFill>
                <a:latin typeface="Tahoma" pitchFamily="34" charset="0"/>
                <a:sym typeface="Wingdings" pitchFamily="2" charset="2"/>
              </a:rPr>
              <a:t>Es. Quanto costa un trattamento HIV in Europa? Se voglio rispondere in dettaglio scopro che i dati utilizzabili sono pochissimi: ogni paese raccoglie variabili diverse e il confronto è quasi impossibile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3"/>
          <p:cNvSpPr txBox="1">
            <a:spLocks noChangeArrowheads="1"/>
          </p:cNvSpPr>
          <p:nvPr/>
        </p:nvSpPr>
        <p:spPr bwMode="auto">
          <a:xfrm>
            <a:off x="250825" y="849313"/>
            <a:ext cx="8351838" cy="2906712"/>
          </a:xfrm>
          <a:prstGeom prst="rect">
            <a:avLst/>
          </a:prstGeom>
          <a:noFill/>
          <a:ln w="9525">
            <a:noFill/>
            <a:miter lim="800000"/>
            <a:headEnd/>
            <a:tailEnd/>
          </a:ln>
        </p:spPr>
        <p:txBody>
          <a:bodyPr>
            <a:spAutoFit/>
          </a:bodyPr>
          <a:lstStyle/>
          <a:p>
            <a:pPr marL="381000" indent="-381000">
              <a:lnSpc>
                <a:spcPct val="110000"/>
              </a:lnSpc>
              <a:buClr>
                <a:srgbClr val="FF0000"/>
              </a:buClr>
              <a:buSzPct val="155000"/>
              <a:buFont typeface="Wingdings" pitchFamily="2" charset="2"/>
              <a:buNone/>
            </a:pPr>
            <a:r>
              <a:rPr lang="en-GB" sz="2400">
                <a:solidFill>
                  <a:srgbClr val="404040"/>
                </a:solidFill>
              </a:rPr>
              <a:t> </a:t>
            </a:r>
            <a:endParaRPr lang="it-IT" sz="2400">
              <a:solidFill>
                <a:srgbClr val="404040"/>
              </a:solidFill>
              <a:sym typeface="Wingdings" pitchFamily="2" charset="2"/>
            </a:endParaRPr>
          </a:p>
          <a:p>
            <a:pPr marL="381000" indent="-381000">
              <a:lnSpc>
                <a:spcPct val="110000"/>
              </a:lnSpc>
              <a:buClr>
                <a:srgbClr val="FF0000"/>
              </a:buClr>
              <a:buSzPct val="110000"/>
              <a:buFont typeface="Wingdings" pitchFamily="2" charset="2"/>
              <a:buAutoNum type="arabicPeriod" startAt="3"/>
            </a:pPr>
            <a:r>
              <a:rPr lang="it-IT" sz="2400">
                <a:solidFill>
                  <a:srgbClr val="404040"/>
                </a:solidFill>
                <a:sym typeface="Wingdings" pitchFamily="2" charset="2"/>
              </a:rPr>
              <a:t>Difficoltà di integrazione automatica delle basi dati</a:t>
            </a:r>
          </a:p>
          <a:p>
            <a:pPr marL="381000" indent="-381000">
              <a:lnSpc>
                <a:spcPct val="110000"/>
              </a:lnSpc>
              <a:buClr>
                <a:srgbClr val="FF0000"/>
              </a:buClr>
              <a:buSzPct val="110000"/>
              <a:buFont typeface="Wingdings" pitchFamily="2" charset="2"/>
              <a:buNone/>
            </a:pPr>
            <a:endParaRPr lang="it-IT" sz="800">
              <a:solidFill>
                <a:srgbClr val="404040"/>
              </a:solidFill>
              <a:sym typeface="Wingdings" pitchFamily="2" charset="2"/>
            </a:endParaRPr>
          </a:p>
          <a:p>
            <a:pPr marL="381000" indent="-381000">
              <a:lnSpc>
                <a:spcPct val="110000"/>
              </a:lnSpc>
              <a:buClr>
                <a:srgbClr val="FF0000"/>
              </a:buClr>
              <a:buSzPct val="110000"/>
              <a:buFont typeface="Wingdings" pitchFamily="2" charset="2"/>
              <a:buAutoNum type="arabicPeriod" startAt="4"/>
            </a:pPr>
            <a:r>
              <a:rPr lang="it-IT" sz="2400">
                <a:solidFill>
                  <a:srgbClr val="404040"/>
                </a:solidFill>
                <a:sym typeface="Wingdings" pitchFamily="2" charset="2"/>
              </a:rPr>
              <a:t>Moli di dati sempre crescenti</a:t>
            </a:r>
          </a:p>
          <a:p>
            <a:pPr marL="838200" lvl="1" indent="-381000">
              <a:lnSpc>
                <a:spcPct val="110000"/>
              </a:lnSpc>
              <a:buClr>
                <a:srgbClr val="FF0000"/>
              </a:buClr>
              <a:buSzPct val="110000"/>
              <a:buFont typeface="Wingdings" pitchFamily="2" charset="2"/>
              <a:buChar char="§"/>
            </a:pPr>
            <a:endParaRPr lang="it-IT" sz="800">
              <a:solidFill>
                <a:srgbClr val="404040"/>
              </a:solidFill>
              <a:sym typeface="Wingdings" pitchFamily="2" charset="2"/>
            </a:endParaRPr>
          </a:p>
          <a:p>
            <a:pPr marL="381000" indent="-381000">
              <a:lnSpc>
                <a:spcPct val="110000"/>
              </a:lnSpc>
              <a:buClr>
                <a:srgbClr val="FF0000"/>
              </a:buClr>
              <a:buSzPct val="110000"/>
              <a:buFont typeface="Wingdings" pitchFamily="2" charset="2"/>
              <a:buAutoNum type="arabicPeriod" startAt="4"/>
            </a:pPr>
            <a:r>
              <a:rPr lang="it-IT" sz="2400">
                <a:solidFill>
                  <a:srgbClr val="404040"/>
                </a:solidFill>
                <a:sym typeface="Wingdings" pitchFamily="2" charset="2"/>
              </a:rPr>
              <a:t> Privacy – etica</a:t>
            </a:r>
          </a:p>
          <a:p>
            <a:pPr marL="381000" indent="-381000">
              <a:lnSpc>
                <a:spcPct val="110000"/>
              </a:lnSpc>
              <a:buClr>
                <a:srgbClr val="FF0000"/>
              </a:buClr>
              <a:buSzPct val="110000"/>
              <a:buFont typeface="Wingdings" pitchFamily="2" charset="2"/>
              <a:buAutoNum type="arabicPeriod" startAt="4"/>
            </a:pPr>
            <a:endParaRPr lang="it-IT" sz="800">
              <a:solidFill>
                <a:srgbClr val="404040"/>
              </a:solidFill>
              <a:sym typeface="Wingdings" pitchFamily="2" charset="2"/>
            </a:endParaRPr>
          </a:p>
          <a:p>
            <a:pPr marL="381000" indent="-381000">
              <a:lnSpc>
                <a:spcPct val="110000"/>
              </a:lnSpc>
              <a:buClr>
                <a:srgbClr val="FF0000"/>
              </a:buClr>
              <a:buSzPct val="110000"/>
              <a:buFont typeface="Wingdings" pitchFamily="2" charset="2"/>
              <a:buAutoNum type="arabicPeriod" startAt="4"/>
            </a:pPr>
            <a:r>
              <a:rPr lang="it-IT" sz="2400">
                <a:solidFill>
                  <a:srgbClr val="404040"/>
                </a:solidFill>
                <a:sym typeface="Wingdings" pitchFamily="2" charset="2"/>
              </a:rPr>
              <a:t> </a:t>
            </a:r>
          </a:p>
          <a:p>
            <a:pPr marL="838200" lvl="1" indent="-381000">
              <a:lnSpc>
                <a:spcPct val="110000"/>
              </a:lnSpc>
              <a:buClr>
                <a:srgbClr val="FF0000"/>
              </a:buClr>
              <a:buSzPct val="110000"/>
              <a:buFont typeface="Wingdings" pitchFamily="2" charset="2"/>
              <a:buAutoNum type="arabicPeriod" startAt="3"/>
            </a:pPr>
            <a:endParaRPr lang="it-IT" sz="2400">
              <a:solidFill>
                <a:srgbClr val="404040"/>
              </a:solidFill>
              <a:sym typeface="Wingdings" pitchFamily="2" charset="2"/>
            </a:endParaRPr>
          </a:p>
        </p:txBody>
      </p:sp>
      <p:pic>
        <p:nvPicPr>
          <p:cNvPr id="43012" name="Picture 4"/>
          <p:cNvPicPr>
            <a:picLocks noChangeAspect="1" noChangeArrowheads="1"/>
          </p:cNvPicPr>
          <p:nvPr/>
        </p:nvPicPr>
        <p:blipFill>
          <a:blip r:embed="rId3"/>
          <a:srcRect/>
          <a:stretch>
            <a:fillRect/>
          </a:stretch>
        </p:blipFill>
        <p:spPr bwMode="auto">
          <a:xfrm>
            <a:off x="1187450" y="3167063"/>
            <a:ext cx="6783388" cy="3030537"/>
          </a:xfrm>
          <a:prstGeom prst="rect">
            <a:avLst/>
          </a:prstGeom>
          <a:solidFill>
            <a:schemeClr val="bg1"/>
          </a:solidFill>
          <a:ln w="6350" cap="rnd" algn="ctr">
            <a:noFill/>
            <a:miter lim="800000"/>
            <a:headEnd/>
            <a:tailEnd/>
          </a:ln>
        </p:spPr>
      </p:pic>
      <p:sp>
        <p:nvSpPr>
          <p:cNvPr id="18435" name="Rectangle 5"/>
          <p:cNvSpPr>
            <a:spLocks noChangeArrowheads="1"/>
          </p:cNvSpPr>
          <p:nvPr/>
        </p:nvSpPr>
        <p:spPr bwMode="auto">
          <a:xfrm>
            <a:off x="4479925" y="3316288"/>
            <a:ext cx="184150" cy="227012"/>
          </a:xfrm>
          <a:prstGeom prst="rect">
            <a:avLst/>
          </a:prstGeom>
          <a:noFill/>
          <a:ln w="9525">
            <a:noFill/>
            <a:miter lim="800000"/>
            <a:headEnd/>
            <a:tailEnd/>
          </a:ln>
        </p:spPr>
        <p:txBody>
          <a:bodyPr wrap="none">
            <a:spAutoFit/>
          </a:bodyPr>
          <a:lstStyle/>
          <a:p>
            <a:pPr>
              <a:lnSpc>
                <a:spcPct val="110000"/>
              </a:lnSpc>
              <a:buClr>
                <a:srgbClr val="FF0000"/>
              </a:buClr>
              <a:buSzPct val="155000"/>
              <a:buFont typeface="Wingdings" pitchFamily="2" charset="2"/>
              <a:buNone/>
            </a:pPr>
            <a:endParaRPr lang="en-GB" sz="800">
              <a:solidFill>
                <a:srgbClr val="404040"/>
              </a:solidFill>
            </a:endParaRPr>
          </a:p>
        </p:txBody>
      </p:sp>
      <p:sp>
        <p:nvSpPr>
          <p:cNvPr id="18436" name="Rectangle 4"/>
          <p:cNvSpPr>
            <a:spLocks noChangeArrowheads="1"/>
          </p:cNvSpPr>
          <p:nvPr/>
        </p:nvSpPr>
        <p:spPr bwMode="auto">
          <a:xfrm>
            <a:off x="2022475" y="0"/>
            <a:ext cx="7121525" cy="1301750"/>
          </a:xfrm>
          <a:prstGeom prst="rect">
            <a:avLst/>
          </a:prstGeom>
          <a:noFill/>
          <a:ln w="9525">
            <a:noFill/>
            <a:miter lim="800000"/>
            <a:headEnd/>
            <a:tailEnd/>
          </a:ln>
        </p:spPr>
        <p:txBody>
          <a:bodyPr/>
          <a:lstStyle/>
          <a:p>
            <a:pPr>
              <a:lnSpc>
                <a:spcPct val="90000"/>
              </a:lnSpc>
            </a:pPr>
            <a:r>
              <a:rPr lang="en-GB" sz="4000" b="1">
                <a:solidFill>
                  <a:srgbClr val="A22338"/>
                </a:solidFill>
              </a:rPr>
              <a:t>Condividere i dati: una questione di… resistenze</a:t>
            </a:r>
            <a:endParaRPr lang="it-IT" sz="4000" b="1">
              <a:solidFill>
                <a:srgbClr val="A22338"/>
              </a:solidFill>
            </a:endParaRPr>
          </a:p>
        </p:txBody>
      </p:sp>
      <p:sp>
        <p:nvSpPr>
          <p:cNvPr id="18438" name="Text Box 6"/>
          <p:cNvSpPr txBox="1">
            <a:spLocks noChangeArrowheads="1"/>
          </p:cNvSpPr>
          <p:nvPr/>
        </p:nvSpPr>
        <p:spPr bwMode="auto">
          <a:xfrm>
            <a:off x="835025" y="3127375"/>
            <a:ext cx="7399338" cy="1196975"/>
          </a:xfrm>
          <a:prstGeom prst="rect">
            <a:avLst/>
          </a:prstGeom>
          <a:gradFill rotWithShape="1">
            <a:gsLst>
              <a:gs pos="0">
                <a:schemeClr val="accent1">
                  <a:alpha val="28999"/>
                </a:schemeClr>
              </a:gs>
              <a:gs pos="100000">
                <a:schemeClr val="accent1">
                  <a:gamma/>
                  <a:shade val="46275"/>
                  <a:invGamma/>
                  <a:alpha val="28999"/>
                </a:schemeClr>
              </a:gs>
            </a:gsLst>
            <a:lin ang="5400000" scaled="1"/>
          </a:gradFill>
          <a:ln w="9525">
            <a:solidFill>
              <a:schemeClr val="tx1"/>
            </a:solidFill>
            <a:miter lim="800000"/>
            <a:headEnd/>
            <a:tailEnd/>
          </a:ln>
          <a:effectLst/>
        </p:spPr>
        <p:txBody>
          <a:bodyPr>
            <a:spAutoFit/>
          </a:bodyPr>
          <a:lstStyle/>
          <a:p>
            <a:pPr marL="342900" indent="-342900"/>
            <a:r>
              <a:rPr lang="it-IT" sz="2400">
                <a:solidFill>
                  <a:srgbClr val="404040"/>
                </a:solidFill>
                <a:sym typeface="Wingdings" pitchFamily="2" charset="2"/>
              </a:rPr>
              <a:t>UK CHIC: Collaborative HIV Cohort </a:t>
            </a:r>
          </a:p>
          <a:p>
            <a:pPr marL="342900" indent="-342900"/>
            <a:r>
              <a:rPr lang="it-IT" sz="2400">
                <a:solidFill>
                  <a:srgbClr val="404040"/>
                </a:solidFill>
                <a:sym typeface="Wingdings" pitchFamily="2" charset="2"/>
              </a:rPr>
              <a:t>45.000 records collezionati da numerosi centri in UK:</a:t>
            </a:r>
          </a:p>
          <a:p>
            <a:pPr marL="342900" indent="-342900"/>
            <a:r>
              <a:rPr lang="it-IT" sz="2400">
                <a:solidFill>
                  <a:srgbClr val="404040"/>
                </a:solidFill>
                <a:sym typeface="Wingdings" pitchFamily="2" charset="2"/>
              </a:rPr>
              <a:t>per la maggior parte originariamente in CARTACEO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3012"/>
                                        </p:tgtEl>
                                        <p:attrNameLst>
                                          <p:attrName>style.visibility</p:attrName>
                                        </p:attrNameLst>
                                      </p:cBhvr>
                                      <p:to>
                                        <p:strVal val="visible"/>
                                      </p:to>
                                    </p:set>
                                    <p:animEffect transition="in" filter="fade">
                                      <p:cBhvr>
                                        <p:cTn id="7" dur="2000"/>
                                        <p:tgtEl>
                                          <p:spTgt spid="430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nodeType="clickEffect">
                                  <p:stCondLst>
                                    <p:cond delay="0"/>
                                  </p:stCondLst>
                                  <p:childTnLst>
                                    <p:anim calcmode="lin" valueType="num">
                                      <p:cBhvr additive="base">
                                        <p:cTn id="11" dur="500"/>
                                        <p:tgtEl>
                                          <p:spTgt spid="43012"/>
                                        </p:tgtEl>
                                        <p:attrNameLst>
                                          <p:attrName>ppt_x</p:attrName>
                                        </p:attrNameLst>
                                      </p:cBhvr>
                                      <p:tavLst>
                                        <p:tav tm="0">
                                          <p:val>
                                            <p:strVal val="ppt_x"/>
                                          </p:val>
                                        </p:tav>
                                        <p:tav tm="100000">
                                          <p:val>
                                            <p:strVal val="ppt_x"/>
                                          </p:val>
                                        </p:tav>
                                      </p:tavLst>
                                    </p:anim>
                                    <p:anim calcmode="lin" valueType="num">
                                      <p:cBhvr additive="base">
                                        <p:cTn id="12" dur="500"/>
                                        <p:tgtEl>
                                          <p:spTgt spid="43012"/>
                                        </p:tgtEl>
                                        <p:attrNameLst>
                                          <p:attrName>ppt_y</p:attrName>
                                        </p:attrNameLst>
                                      </p:cBhvr>
                                      <p:tavLst>
                                        <p:tav tm="0">
                                          <p:val>
                                            <p:strVal val="ppt_y"/>
                                          </p:val>
                                        </p:tav>
                                        <p:tav tm="100000">
                                          <p:val>
                                            <p:strVal val="1+ppt_h/2"/>
                                          </p:val>
                                        </p:tav>
                                      </p:tavLst>
                                    </p:anim>
                                    <p:set>
                                      <p:cBhvr>
                                        <p:cTn id="13" dur="1" fill="hold">
                                          <p:stCondLst>
                                            <p:cond delay="499"/>
                                          </p:stCondLst>
                                        </p:cTn>
                                        <p:tgtEl>
                                          <p:spTgt spid="4301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8438"/>
                                        </p:tgtEl>
                                        <p:attrNameLst>
                                          <p:attrName>style.visibility</p:attrName>
                                        </p:attrNameLst>
                                      </p:cBhvr>
                                      <p:to>
                                        <p:strVal val="visible"/>
                                      </p:to>
                                    </p:set>
                                    <p:animEffect transition="in" filter="fade">
                                      <p:cBhvr>
                                        <p:cTn id="18" dur="2000"/>
                                        <p:tgtEl>
                                          <p:spTgt spid="184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3"/>
          <p:cNvSpPr txBox="1">
            <a:spLocks noChangeArrowheads="1"/>
          </p:cNvSpPr>
          <p:nvPr/>
        </p:nvSpPr>
        <p:spPr bwMode="auto">
          <a:xfrm>
            <a:off x="250825" y="981075"/>
            <a:ext cx="8351838" cy="6051550"/>
          </a:xfrm>
          <a:prstGeom prst="rect">
            <a:avLst/>
          </a:prstGeom>
          <a:noFill/>
          <a:ln w="9525">
            <a:noFill/>
            <a:miter lim="800000"/>
            <a:headEnd/>
            <a:tailEnd/>
          </a:ln>
        </p:spPr>
        <p:txBody>
          <a:bodyPr>
            <a:spAutoFit/>
          </a:bodyPr>
          <a:lstStyle/>
          <a:p>
            <a:pPr marL="381000" indent="-381000">
              <a:lnSpc>
                <a:spcPct val="110000"/>
              </a:lnSpc>
              <a:buClr>
                <a:srgbClr val="FF0000"/>
              </a:buClr>
              <a:buSzPct val="110000"/>
              <a:buFont typeface="Wingdings" pitchFamily="2" charset="2"/>
              <a:buAutoNum type="arabicPeriod"/>
            </a:pPr>
            <a:r>
              <a:rPr kumimoji="1" lang="en-GB" sz="2400">
                <a:solidFill>
                  <a:schemeClr val="bg1"/>
                </a:solidFill>
                <a:latin typeface="Tahoma" pitchFamily="34" charset="0"/>
              </a:rPr>
              <a:t> </a:t>
            </a:r>
            <a:r>
              <a:rPr lang="en-GB" sz="2400">
                <a:solidFill>
                  <a:srgbClr val="404040"/>
                </a:solidFill>
              </a:rPr>
              <a:t>V</a:t>
            </a:r>
            <a:r>
              <a:rPr lang="it-IT" sz="2400">
                <a:solidFill>
                  <a:srgbClr val="404040"/>
                </a:solidFill>
                <a:sym typeface="Wingdings" pitchFamily="2" charset="2"/>
              </a:rPr>
              <a:t>olontà di condivisione:</a:t>
            </a:r>
          </a:p>
          <a:p>
            <a:pPr marL="838200" lvl="1" indent="-381000">
              <a:lnSpc>
                <a:spcPct val="110000"/>
              </a:lnSpc>
              <a:buClr>
                <a:srgbClr val="FF0000"/>
              </a:buClr>
              <a:buSzPct val="155000"/>
              <a:buFont typeface="Wingdings" pitchFamily="2" charset="2"/>
              <a:buChar char="§"/>
            </a:pPr>
            <a:r>
              <a:rPr lang="it-IT" sz="2400">
                <a:solidFill>
                  <a:srgbClr val="404040"/>
                </a:solidFill>
                <a:sym typeface="Wingdings" pitchFamily="2" charset="2"/>
              </a:rPr>
              <a:t>Unire i piccoli centri</a:t>
            </a:r>
          </a:p>
          <a:p>
            <a:pPr marL="838200" lvl="1" indent="-381000">
              <a:lnSpc>
                <a:spcPct val="110000"/>
              </a:lnSpc>
              <a:buClr>
                <a:srgbClr val="FF0000"/>
              </a:buClr>
              <a:buSzPct val="155000"/>
              <a:buFont typeface="Wingdings" pitchFamily="2" charset="2"/>
              <a:buChar char="§"/>
            </a:pPr>
            <a:r>
              <a:rPr lang="it-IT" sz="2400">
                <a:solidFill>
                  <a:srgbClr val="404040"/>
                </a:solidFill>
                <a:sym typeface="Wingdings" pitchFamily="2" charset="2"/>
              </a:rPr>
              <a:t>Etica e fiducia: </a:t>
            </a:r>
            <a:r>
              <a:rPr lang="it-IT" sz="2000">
                <a:solidFill>
                  <a:srgbClr val="404040"/>
                </a:solidFill>
                <a:sym typeface="Wingdings" pitchFamily="2" charset="2"/>
              </a:rPr>
              <a:t>condivisione porta ovvi vantaggi medico-scientifici – se ben gestita non porta svantaggi economici</a:t>
            </a:r>
          </a:p>
          <a:p>
            <a:pPr marL="838200" lvl="1" indent="-381000">
              <a:lnSpc>
                <a:spcPct val="110000"/>
              </a:lnSpc>
              <a:buClr>
                <a:srgbClr val="FF0000"/>
              </a:buClr>
              <a:buSzPct val="155000"/>
              <a:buFont typeface="Wingdings" pitchFamily="2" charset="2"/>
              <a:buChar char="§"/>
            </a:pPr>
            <a:r>
              <a:rPr kumimoji="1" lang="it-IT" sz="2400">
                <a:solidFill>
                  <a:srgbClr val="FF0000"/>
                </a:solidFill>
                <a:latin typeface="Tahoma" pitchFamily="34" charset="0"/>
                <a:sym typeface="Wingdings" pitchFamily="2" charset="2"/>
              </a:rPr>
              <a:t>Es. ARCA e EuResist Network</a:t>
            </a:r>
          </a:p>
          <a:p>
            <a:pPr marL="1295400" lvl="2" indent="-381000">
              <a:lnSpc>
                <a:spcPct val="110000"/>
              </a:lnSpc>
              <a:buClr>
                <a:srgbClr val="FF0000"/>
              </a:buClr>
              <a:buSzPct val="155000"/>
              <a:buFont typeface="Wingdings" pitchFamily="2" charset="2"/>
              <a:buChar char="§"/>
            </a:pPr>
            <a:r>
              <a:rPr kumimoji="1" lang="it-IT" sz="2000">
                <a:solidFill>
                  <a:srgbClr val="FF0000"/>
                </a:solidFill>
                <a:latin typeface="Tahoma" pitchFamily="34" charset="0"/>
                <a:sym typeface="Wingdings" pitchFamily="2" charset="2"/>
              </a:rPr>
              <a:t>Sistema di authorship</a:t>
            </a:r>
          </a:p>
          <a:p>
            <a:pPr marL="1295400" lvl="2" indent="-381000">
              <a:lnSpc>
                <a:spcPct val="110000"/>
              </a:lnSpc>
              <a:buClr>
                <a:srgbClr val="FF0000"/>
              </a:buClr>
              <a:buSzPct val="155000"/>
              <a:buFont typeface="Wingdings" pitchFamily="2" charset="2"/>
              <a:buChar char="§"/>
            </a:pPr>
            <a:r>
              <a:rPr kumimoji="1" lang="it-IT" sz="2000">
                <a:solidFill>
                  <a:srgbClr val="FF0000"/>
                </a:solidFill>
                <a:latin typeface="Tahoma" pitchFamily="34" charset="0"/>
                <a:sym typeface="Wingdings" pitchFamily="2" charset="2"/>
              </a:rPr>
              <a:t>5-6 paper/anno, 9-11 poster+oral pres./anno</a:t>
            </a:r>
          </a:p>
          <a:p>
            <a:pPr marL="838200" lvl="1" indent="-381000">
              <a:lnSpc>
                <a:spcPct val="110000"/>
              </a:lnSpc>
              <a:buClr>
                <a:srgbClr val="FF0000"/>
              </a:buClr>
              <a:buSzPct val="155000"/>
              <a:buFont typeface="Wingdings" pitchFamily="2" charset="2"/>
              <a:buChar char="§"/>
            </a:pPr>
            <a:r>
              <a:rPr lang="it-IT" sz="2400">
                <a:solidFill>
                  <a:srgbClr val="404040"/>
                </a:solidFill>
                <a:sym typeface="Wingdings" pitchFamily="2" charset="2"/>
              </a:rPr>
              <a:t>Pagare i dati</a:t>
            </a:r>
          </a:p>
          <a:p>
            <a:pPr marL="381000" indent="-381000">
              <a:lnSpc>
                <a:spcPct val="110000"/>
              </a:lnSpc>
              <a:buClr>
                <a:srgbClr val="FF0000"/>
              </a:buClr>
              <a:buSzPct val="110000"/>
              <a:buFont typeface="Wingdings" pitchFamily="2" charset="2"/>
              <a:buAutoNum type="arabicPeriod"/>
            </a:pPr>
            <a:r>
              <a:rPr lang="it-IT" sz="2400">
                <a:solidFill>
                  <a:srgbClr val="404040"/>
                </a:solidFill>
                <a:sym typeface="Wingdings" pitchFamily="2" charset="2"/>
              </a:rPr>
              <a:t>Organizzazione</a:t>
            </a:r>
          </a:p>
          <a:p>
            <a:pPr marL="838200" lvl="1" indent="-381000">
              <a:lnSpc>
                <a:spcPct val="110000"/>
              </a:lnSpc>
              <a:buClr>
                <a:srgbClr val="FF0000"/>
              </a:buClr>
              <a:buSzPct val="110000"/>
              <a:buFont typeface="Wingdings" pitchFamily="2" charset="2"/>
              <a:buChar char="§"/>
            </a:pPr>
            <a:r>
              <a:rPr lang="it-IT" sz="2400">
                <a:solidFill>
                  <a:srgbClr val="404040"/>
                </a:solidFill>
                <a:sym typeface="Wingdings" pitchFamily="2" charset="2"/>
              </a:rPr>
              <a:t>Adozione di standard</a:t>
            </a:r>
            <a:r>
              <a:rPr kumimoji="1" lang="it-IT" sz="2400">
                <a:solidFill>
                  <a:schemeClr val="bg1"/>
                </a:solidFill>
                <a:latin typeface="Tahoma" pitchFamily="34" charset="0"/>
                <a:sym typeface="Wingdings" pitchFamily="2" charset="2"/>
              </a:rPr>
              <a:t> </a:t>
            </a:r>
          </a:p>
          <a:p>
            <a:pPr marL="1295400" lvl="2" indent="-381000">
              <a:lnSpc>
                <a:spcPct val="110000"/>
              </a:lnSpc>
              <a:buClr>
                <a:srgbClr val="FF0000"/>
              </a:buClr>
              <a:buSzPct val="110000"/>
              <a:buFont typeface="Wingdings" pitchFamily="2" charset="2"/>
              <a:buChar char="§"/>
            </a:pPr>
            <a:r>
              <a:rPr kumimoji="1" lang="it-IT" sz="2400">
                <a:solidFill>
                  <a:srgbClr val="FF0000"/>
                </a:solidFill>
                <a:latin typeface="Tahoma" pitchFamily="34" charset="0"/>
                <a:sym typeface="Wingdings" pitchFamily="2" charset="2"/>
              </a:rPr>
              <a:t>Es. HL7 (EuResist vi ha contribuito) </a:t>
            </a:r>
          </a:p>
          <a:p>
            <a:pPr marL="1295400" lvl="2" indent="-381000">
              <a:lnSpc>
                <a:spcPct val="110000"/>
              </a:lnSpc>
              <a:buClr>
                <a:srgbClr val="FF0000"/>
              </a:buClr>
              <a:buSzPct val="110000"/>
              <a:buFont typeface="Wingdings" pitchFamily="2" charset="2"/>
              <a:buChar char="§"/>
            </a:pPr>
            <a:r>
              <a:rPr kumimoji="1" lang="it-IT" sz="2400">
                <a:solidFill>
                  <a:srgbClr val="FF0000"/>
                </a:solidFill>
                <a:latin typeface="Tahoma" pitchFamily="34" charset="0"/>
                <a:sym typeface="Wingdings" pitchFamily="2" charset="2"/>
              </a:rPr>
              <a:t>ICD10</a:t>
            </a:r>
          </a:p>
          <a:p>
            <a:pPr marL="1295400" lvl="2" indent="-381000">
              <a:lnSpc>
                <a:spcPct val="110000"/>
              </a:lnSpc>
              <a:buClr>
                <a:srgbClr val="FF0000"/>
              </a:buClr>
              <a:buSzPct val="110000"/>
              <a:buFont typeface="Wingdings" pitchFamily="2" charset="2"/>
              <a:buChar char="§"/>
            </a:pPr>
            <a:r>
              <a:rPr kumimoji="1" lang="it-IT" sz="2400">
                <a:solidFill>
                  <a:srgbClr val="FF0000"/>
                </a:solidFill>
                <a:latin typeface="Tahoma" pitchFamily="34" charset="0"/>
                <a:sym typeface="Wingdings" pitchFamily="2" charset="2"/>
              </a:rPr>
              <a:t>HICDEP: HIV Cohorts Data Exchange Protocol</a:t>
            </a:r>
          </a:p>
          <a:p>
            <a:pPr marL="838200" lvl="1" indent="-381000">
              <a:lnSpc>
                <a:spcPct val="110000"/>
              </a:lnSpc>
              <a:buClr>
                <a:srgbClr val="FF0000"/>
              </a:buClr>
              <a:buSzPct val="110000"/>
              <a:buFont typeface="Wingdings" pitchFamily="2" charset="2"/>
              <a:buChar char="§"/>
            </a:pPr>
            <a:r>
              <a:rPr lang="it-IT" sz="2400">
                <a:solidFill>
                  <a:srgbClr val="404040"/>
                </a:solidFill>
                <a:sym typeface="Wingdings" pitchFamily="2" charset="2"/>
              </a:rPr>
              <a:t>Sono (troppo) complessi!!</a:t>
            </a:r>
          </a:p>
          <a:p>
            <a:pPr marL="381000" indent="-381000">
              <a:lnSpc>
                <a:spcPct val="110000"/>
              </a:lnSpc>
              <a:buClr>
                <a:srgbClr val="FF0000"/>
              </a:buClr>
              <a:buSzPct val="110000"/>
              <a:buFont typeface="Wingdings" pitchFamily="2" charset="2"/>
              <a:buAutoNum type="arabicPeriod"/>
            </a:pPr>
            <a:endParaRPr lang="it-IT" sz="2400">
              <a:solidFill>
                <a:srgbClr val="404040"/>
              </a:solidFill>
              <a:sym typeface="Wingdings" pitchFamily="2" charset="2"/>
            </a:endParaRPr>
          </a:p>
          <a:p>
            <a:pPr marL="838200" lvl="1" indent="-381000">
              <a:lnSpc>
                <a:spcPct val="110000"/>
              </a:lnSpc>
              <a:buClr>
                <a:srgbClr val="FF0000"/>
              </a:buClr>
              <a:buSzPct val="155000"/>
              <a:buFont typeface="Wingdings" pitchFamily="2" charset="2"/>
              <a:buNone/>
            </a:pPr>
            <a:endParaRPr kumimoji="1" lang="it-IT" sz="800">
              <a:solidFill>
                <a:schemeClr val="bg1"/>
              </a:solidFill>
              <a:latin typeface="Tahoma" pitchFamily="34" charset="0"/>
              <a:sym typeface="Wingdings" pitchFamily="2" charset="2"/>
            </a:endParaRPr>
          </a:p>
        </p:txBody>
      </p:sp>
      <p:sp>
        <p:nvSpPr>
          <p:cNvPr id="22530" name="Rectangle 4"/>
          <p:cNvSpPr>
            <a:spLocks noChangeArrowheads="1"/>
          </p:cNvSpPr>
          <p:nvPr/>
        </p:nvSpPr>
        <p:spPr bwMode="auto">
          <a:xfrm>
            <a:off x="2022475" y="114300"/>
            <a:ext cx="7121525" cy="739775"/>
          </a:xfrm>
          <a:prstGeom prst="rect">
            <a:avLst/>
          </a:prstGeom>
          <a:noFill/>
          <a:ln w="9525">
            <a:noFill/>
            <a:miter lim="800000"/>
            <a:headEnd/>
            <a:tailEnd/>
          </a:ln>
        </p:spPr>
        <p:txBody>
          <a:bodyPr/>
          <a:lstStyle/>
          <a:p>
            <a:pPr>
              <a:lnSpc>
                <a:spcPct val="90000"/>
              </a:lnSpc>
            </a:pPr>
            <a:r>
              <a:rPr lang="en-GB" sz="4000" b="1">
                <a:solidFill>
                  <a:srgbClr val="A22338"/>
                </a:solidFill>
              </a:rPr>
              <a:t>Condividere i dati: soluzioni</a:t>
            </a:r>
            <a:endParaRPr lang="it-IT" sz="4000" b="1">
              <a:solidFill>
                <a:srgbClr val="A22338"/>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3"/>
          <p:cNvSpPr txBox="1">
            <a:spLocks noChangeArrowheads="1"/>
          </p:cNvSpPr>
          <p:nvPr/>
        </p:nvSpPr>
        <p:spPr bwMode="auto">
          <a:xfrm>
            <a:off x="250825" y="981075"/>
            <a:ext cx="8351838" cy="6989763"/>
          </a:xfrm>
          <a:prstGeom prst="rect">
            <a:avLst/>
          </a:prstGeom>
          <a:noFill/>
          <a:ln w="9525">
            <a:noFill/>
            <a:miter lim="800000"/>
            <a:headEnd/>
            <a:tailEnd/>
          </a:ln>
        </p:spPr>
        <p:txBody>
          <a:bodyPr>
            <a:spAutoFit/>
          </a:bodyPr>
          <a:lstStyle/>
          <a:p>
            <a:pPr marL="381000" indent="-381000">
              <a:lnSpc>
                <a:spcPct val="110000"/>
              </a:lnSpc>
              <a:buClr>
                <a:srgbClr val="FF0000"/>
              </a:buClr>
              <a:buSzPct val="110000"/>
              <a:buFont typeface="Wingdings" pitchFamily="2" charset="2"/>
              <a:buAutoNum type="arabicPeriod" startAt="3"/>
            </a:pPr>
            <a:r>
              <a:rPr lang="it-IT" sz="2400">
                <a:solidFill>
                  <a:srgbClr val="404040"/>
                </a:solidFill>
                <a:sym typeface="Wingdings" pitchFamily="2" charset="2"/>
              </a:rPr>
              <a:t>Integrazione automatica delle basi dati  </a:t>
            </a:r>
          </a:p>
          <a:p>
            <a:pPr marL="838200" lvl="1" indent="-381000">
              <a:lnSpc>
                <a:spcPct val="110000"/>
              </a:lnSpc>
              <a:buClr>
                <a:srgbClr val="FF0000"/>
              </a:buClr>
              <a:buSzPct val="155000"/>
              <a:buFont typeface="Wingdings" pitchFamily="2" charset="2"/>
              <a:buChar char="§"/>
            </a:pPr>
            <a:r>
              <a:rPr lang="it-IT" sz="2400">
                <a:solidFill>
                  <a:srgbClr val="404040"/>
                </a:solidFill>
                <a:sym typeface="Wingdings" pitchFamily="2" charset="2"/>
              </a:rPr>
              <a:t>Molti advancement tecnici, nessuna panacea </a:t>
            </a:r>
          </a:p>
          <a:p>
            <a:pPr marL="838200" lvl="1" indent="-381000">
              <a:lnSpc>
                <a:spcPct val="110000"/>
              </a:lnSpc>
              <a:buClr>
                <a:srgbClr val="FF0000"/>
              </a:buClr>
              <a:buSzPct val="155000"/>
              <a:buFont typeface="Wingdings" pitchFamily="2" charset="2"/>
              <a:buChar char="§"/>
            </a:pPr>
            <a:r>
              <a:rPr lang="it-IT" sz="2400">
                <a:solidFill>
                  <a:srgbClr val="404040"/>
                </a:solidFill>
                <a:sym typeface="Wingdings" pitchFamily="2" charset="2"/>
              </a:rPr>
              <a:t>Roberto D’Autilia</a:t>
            </a:r>
          </a:p>
          <a:p>
            <a:pPr marL="1295400" lvl="2" indent="-381000">
              <a:lnSpc>
                <a:spcPct val="110000"/>
              </a:lnSpc>
              <a:buClr>
                <a:srgbClr val="FF0000"/>
              </a:buClr>
              <a:buSzPct val="155000"/>
              <a:buFont typeface="Wingdings" pitchFamily="2" charset="2"/>
              <a:buChar char="§"/>
            </a:pPr>
            <a:r>
              <a:rPr kumimoji="1" lang="it-IT" sz="2400">
                <a:solidFill>
                  <a:srgbClr val="FF0000"/>
                </a:solidFill>
                <a:latin typeface="Tahoma" pitchFamily="34" charset="0"/>
                <a:sym typeface="Wingdings" pitchFamily="2" charset="2"/>
              </a:rPr>
              <a:t>Es. interfaccia ARCA-Rete ligure HIV: </a:t>
            </a:r>
          </a:p>
          <a:p>
            <a:pPr marL="1295400" lvl="2" indent="-381000">
              <a:lnSpc>
                <a:spcPct val="110000"/>
              </a:lnSpc>
              <a:buClr>
                <a:srgbClr val="FF0000"/>
              </a:buClr>
              <a:buSzPct val="155000"/>
              <a:buFont typeface="Wingdings" pitchFamily="2" charset="2"/>
              <a:buChar char="§"/>
            </a:pPr>
            <a:endParaRPr kumimoji="1" lang="it-IT" sz="2400">
              <a:solidFill>
                <a:srgbClr val="FF0000"/>
              </a:solidFill>
              <a:latin typeface="Tahoma" pitchFamily="34" charset="0"/>
              <a:sym typeface="Wingdings" pitchFamily="2" charset="2"/>
            </a:endParaRPr>
          </a:p>
          <a:p>
            <a:pPr marL="1295400" lvl="2" indent="-381000">
              <a:lnSpc>
                <a:spcPct val="110000"/>
              </a:lnSpc>
              <a:buClr>
                <a:srgbClr val="FF0000"/>
              </a:buClr>
              <a:buSzPct val="155000"/>
              <a:buFont typeface="Wingdings" pitchFamily="2" charset="2"/>
              <a:buChar char="§"/>
            </a:pPr>
            <a:endParaRPr lang="it-IT" sz="2400">
              <a:solidFill>
                <a:srgbClr val="404040"/>
              </a:solidFill>
              <a:sym typeface="Wingdings" pitchFamily="2" charset="2"/>
            </a:endParaRPr>
          </a:p>
          <a:p>
            <a:pPr marL="1295400" lvl="2" indent="-381000">
              <a:lnSpc>
                <a:spcPct val="110000"/>
              </a:lnSpc>
              <a:buClr>
                <a:srgbClr val="FF0000"/>
              </a:buClr>
              <a:buSzPct val="155000"/>
              <a:buFont typeface="Wingdings" pitchFamily="2" charset="2"/>
              <a:buChar char="§"/>
            </a:pPr>
            <a:endParaRPr lang="it-IT" sz="2400">
              <a:solidFill>
                <a:srgbClr val="404040"/>
              </a:solidFill>
              <a:sym typeface="Wingdings" pitchFamily="2" charset="2"/>
            </a:endParaRPr>
          </a:p>
          <a:p>
            <a:pPr marL="1295400" lvl="2" indent="-381000">
              <a:lnSpc>
                <a:spcPct val="110000"/>
              </a:lnSpc>
              <a:buClr>
                <a:srgbClr val="FF0000"/>
              </a:buClr>
              <a:buSzPct val="155000"/>
              <a:buFont typeface="Wingdings" pitchFamily="2" charset="2"/>
              <a:buChar char="§"/>
            </a:pPr>
            <a:endParaRPr kumimoji="1" lang="it-IT" sz="2400">
              <a:solidFill>
                <a:srgbClr val="FF0000"/>
              </a:solidFill>
              <a:latin typeface="Tahoma" pitchFamily="34" charset="0"/>
              <a:sym typeface="Wingdings" pitchFamily="2" charset="2"/>
            </a:endParaRPr>
          </a:p>
          <a:p>
            <a:pPr marL="1295400" lvl="2" indent="-381000">
              <a:lnSpc>
                <a:spcPct val="110000"/>
              </a:lnSpc>
              <a:buClr>
                <a:srgbClr val="FF0000"/>
              </a:buClr>
              <a:buSzPct val="155000"/>
              <a:buFont typeface="Wingdings" pitchFamily="2" charset="2"/>
              <a:buChar char="§"/>
            </a:pPr>
            <a:endParaRPr kumimoji="1" lang="it-IT" sz="2400">
              <a:solidFill>
                <a:srgbClr val="FF0000"/>
              </a:solidFill>
              <a:latin typeface="Tahoma" pitchFamily="34" charset="0"/>
              <a:sym typeface="Wingdings" pitchFamily="2" charset="2"/>
            </a:endParaRPr>
          </a:p>
          <a:p>
            <a:pPr marL="838200" lvl="1" indent="-381000">
              <a:lnSpc>
                <a:spcPct val="110000"/>
              </a:lnSpc>
              <a:buClr>
                <a:srgbClr val="FF0000"/>
              </a:buClr>
              <a:buSzPct val="155000"/>
              <a:buFont typeface="Wingdings" pitchFamily="2" charset="2"/>
              <a:buChar char="§"/>
            </a:pPr>
            <a:endParaRPr kumimoji="1" lang="it-IT">
              <a:solidFill>
                <a:srgbClr val="FF0000"/>
              </a:solidFill>
              <a:latin typeface="Tahoma" pitchFamily="34" charset="0"/>
              <a:sym typeface="Wingdings" pitchFamily="2" charset="2"/>
            </a:endParaRPr>
          </a:p>
          <a:p>
            <a:pPr marL="1295400" lvl="2" indent="-381000">
              <a:lnSpc>
                <a:spcPct val="110000"/>
              </a:lnSpc>
              <a:buClr>
                <a:srgbClr val="FF0000"/>
              </a:buClr>
              <a:buSzPct val="155000"/>
              <a:buFont typeface="Wingdings" pitchFamily="2" charset="2"/>
              <a:buChar char="§"/>
            </a:pPr>
            <a:endParaRPr kumimoji="1" lang="it-IT">
              <a:solidFill>
                <a:srgbClr val="FF0000"/>
              </a:solidFill>
              <a:latin typeface="Tahoma" pitchFamily="34" charset="0"/>
              <a:sym typeface="Wingdings" pitchFamily="2" charset="2"/>
            </a:endParaRPr>
          </a:p>
          <a:p>
            <a:pPr marL="1295400" lvl="2" indent="-381000">
              <a:lnSpc>
                <a:spcPct val="110000"/>
              </a:lnSpc>
              <a:buClr>
                <a:srgbClr val="FF0000"/>
              </a:buClr>
              <a:buSzPct val="155000"/>
              <a:buFont typeface="Wingdings" pitchFamily="2" charset="2"/>
              <a:buChar char="§"/>
            </a:pPr>
            <a:r>
              <a:rPr kumimoji="1" lang="it-IT" sz="2000">
                <a:solidFill>
                  <a:srgbClr val="FF0000"/>
                </a:solidFill>
                <a:latin typeface="Tahoma" pitchFamily="34" charset="0"/>
                <a:sym typeface="Wingdings" pitchFamily="2" charset="2"/>
              </a:rPr>
              <a:t>Si è realizzato un database di scambio per la sincronizzazione “bilaterale” ARCA-RLH. Next step: web service RestFul utilizzabile anche con tutti gli altri sistemi che lo volessero</a:t>
            </a:r>
          </a:p>
          <a:p>
            <a:pPr marL="1295400" lvl="2" indent="-381000">
              <a:lnSpc>
                <a:spcPct val="110000"/>
              </a:lnSpc>
              <a:buClr>
                <a:srgbClr val="FF0000"/>
              </a:buClr>
              <a:buSzPct val="155000"/>
              <a:buFont typeface="Wingdings" pitchFamily="2" charset="2"/>
              <a:buChar char="§"/>
            </a:pPr>
            <a:endParaRPr kumimoji="1" lang="it-IT" sz="2400">
              <a:solidFill>
                <a:srgbClr val="FF0000"/>
              </a:solidFill>
              <a:latin typeface="Tahoma" pitchFamily="34" charset="0"/>
              <a:sym typeface="Wingdings" pitchFamily="2" charset="2"/>
            </a:endParaRPr>
          </a:p>
          <a:p>
            <a:pPr marL="1295400" lvl="2" indent="-381000">
              <a:lnSpc>
                <a:spcPct val="110000"/>
              </a:lnSpc>
              <a:buClr>
                <a:srgbClr val="FF0000"/>
              </a:buClr>
              <a:buSzPct val="155000"/>
              <a:buFont typeface="Wingdings" pitchFamily="2" charset="2"/>
              <a:buNone/>
            </a:pPr>
            <a:endParaRPr kumimoji="1" lang="it-IT" sz="2400">
              <a:solidFill>
                <a:schemeClr val="bg1"/>
              </a:solidFill>
              <a:latin typeface="Tahoma" pitchFamily="34" charset="0"/>
              <a:sym typeface="Wingdings" pitchFamily="2" charset="2"/>
            </a:endParaRPr>
          </a:p>
          <a:p>
            <a:pPr marL="381000" indent="-381000">
              <a:lnSpc>
                <a:spcPct val="110000"/>
              </a:lnSpc>
              <a:buClr>
                <a:srgbClr val="FF0000"/>
              </a:buClr>
              <a:buSzPct val="110000"/>
              <a:buFont typeface="Wingdings" pitchFamily="2" charset="2"/>
              <a:buNone/>
            </a:pPr>
            <a:endParaRPr kumimoji="1" lang="it-IT" sz="2400">
              <a:solidFill>
                <a:srgbClr val="FF0000"/>
              </a:solidFill>
              <a:latin typeface="Tahoma" pitchFamily="34" charset="0"/>
              <a:sym typeface="Wingdings" pitchFamily="2" charset="2"/>
            </a:endParaRPr>
          </a:p>
          <a:p>
            <a:pPr marL="381000" indent="-381000">
              <a:lnSpc>
                <a:spcPct val="110000"/>
              </a:lnSpc>
              <a:buClr>
                <a:srgbClr val="FF0000"/>
              </a:buClr>
              <a:buSzPct val="110000"/>
              <a:buFont typeface="Wingdings" pitchFamily="2" charset="2"/>
              <a:buAutoNum type="arabicPeriod" startAt="3"/>
            </a:pPr>
            <a:endParaRPr kumimoji="1" lang="it-IT" sz="2000">
              <a:solidFill>
                <a:schemeClr val="bg1"/>
              </a:solidFill>
              <a:latin typeface="Tahoma" pitchFamily="34" charset="0"/>
              <a:sym typeface="Wingdings" pitchFamily="2" charset="2"/>
            </a:endParaRPr>
          </a:p>
          <a:p>
            <a:pPr marL="838200" lvl="1" indent="-381000">
              <a:lnSpc>
                <a:spcPct val="110000"/>
              </a:lnSpc>
              <a:buClr>
                <a:srgbClr val="FF0000"/>
              </a:buClr>
              <a:buSzPct val="155000"/>
              <a:buFont typeface="Wingdings" pitchFamily="2" charset="2"/>
              <a:buNone/>
            </a:pPr>
            <a:endParaRPr kumimoji="1" lang="it-IT" sz="800">
              <a:solidFill>
                <a:schemeClr val="bg1"/>
              </a:solidFill>
              <a:latin typeface="Tahoma" pitchFamily="34" charset="0"/>
              <a:sym typeface="Wingdings" pitchFamily="2" charset="2"/>
            </a:endParaRPr>
          </a:p>
        </p:txBody>
      </p:sp>
      <p:grpSp>
        <p:nvGrpSpPr>
          <p:cNvPr id="24578" name="Group 4"/>
          <p:cNvGrpSpPr>
            <a:grpSpLocks/>
          </p:cNvGrpSpPr>
          <p:nvPr/>
        </p:nvGrpSpPr>
        <p:grpSpPr bwMode="auto">
          <a:xfrm>
            <a:off x="1116013" y="2649538"/>
            <a:ext cx="6697662" cy="2592387"/>
            <a:chOff x="748" y="1647"/>
            <a:chExt cx="4219" cy="1633"/>
          </a:xfrm>
        </p:grpSpPr>
        <p:grpSp>
          <p:nvGrpSpPr>
            <p:cNvPr id="24580" name="Group 5"/>
            <p:cNvGrpSpPr>
              <a:grpSpLocks/>
            </p:cNvGrpSpPr>
            <p:nvPr/>
          </p:nvGrpSpPr>
          <p:grpSpPr bwMode="auto">
            <a:xfrm>
              <a:off x="748" y="1647"/>
              <a:ext cx="4219" cy="1633"/>
              <a:chOff x="748" y="1661"/>
              <a:chExt cx="4219" cy="1633"/>
            </a:xfrm>
          </p:grpSpPr>
          <p:grpSp>
            <p:nvGrpSpPr>
              <p:cNvPr id="24583" name="Group 6"/>
              <p:cNvGrpSpPr>
                <a:grpSpLocks/>
              </p:cNvGrpSpPr>
              <p:nvPr/>
            </p:nvGrpSpPr>
            <p:grpSpPr bwMode="auto">
              <a:xfrm>
                <a:off x="748" y="1661"/>
                <a:ext cx="4219" cy="1633"/>
                <a:chOff x="748" y="1661"/>
                <a:chExt cx="4219" cy="1633"/>
              </a:xfrm>
            </p:grpSpPr>
            <p:pic>
              <p:nvPicPr>
                <p:cNvPr id="24587" name="Picture 7"/>
                <p:cNvPicPr>
                  <a:picLocks noChangeAspect="1" noChangeArrowheads="1"/>
                </p:cNvPicPr>
                <p:nvPr/>
              </p:nvPicPr>
              <p:blipFill>
                <a:blip r:embed="rId3"/>
                <a:srcRect/>
                <a:stretch>
                  <a:fillRect/>
                </a:stretch>
              </p:blipFill>
              <p:spPr bwMode="auto">
                <a:xfrm>
                  <a:off x="748" y="1661"/>
                  <a:ext cx="4219" cy="863"/>
                </a:xfrm>
                <a:prstGeom prst="rect">
                  <a:avLst/>
                </a:prstGeom>
                <a:solidFill>
                  <a:srgbClr val="FFFFFF"/>
                </a:solidFill>
                <a:ln w="9525">
                  <a:noFill/>
                  <a:miter lim="800000"/>
                  <a:headEnd/>
                  <a:tailEnd/>
                </a:ln>
              </p:spPr>
            </p:pic>
            <p:sp>
              <p:nvSpPr>
                <p:cNvPr id="47112" name="Rectangle 8"/>
                <p:cNvSpPr>
                  <a:spLocks noChangeArrowheads="1"/>
                </p:cNvSpPr>
                <p:nvPr/>
              </p:nvSpPr>
              <p:spPr bwMode="auto">
                <a:xfrm>
                  <a:off x="748" y="2523"/>
                  <a:ext cx="4219" cy="771"/>
                </a:xfrm>
                <a:prstGeom prst="rect">
                  <a:avLst/>
                </a:prstGeom>
                <a:solidFill>
                  <a:schemeClr val="bg1"/>
                </a:solidFill>
                <a:ln w="6350" cap="rnd" algn="ctr">
                  <a:noFill/>
                  <a:miter lim="800000"/>
                  <a:headEnd/>
                  <a:tailEnd/>
                </a:ln>
                <a:effectLst>
                  <a:outerShdw dist="25000" dir="5400000" rotWithShape="0">
                    <a:srgbClr val="000000">
                      <a:alpha val="37999"/>
                    </a:srgbClr>
                  </a:outerShdw>
                </a:effectLst>
              </p:spPr>
              <p:txBody>
                <a:bodyPr wrap="none" anchor="ctr"/>
                <a:lstStyle/>
                <a:p>
                  <a:pPr>
                    <a:defRPr/>
                  </a:pPr>
                  <a:endParaRPr lang="it-IT"/>
                </a:p>
              </p:txBody>
            </p:sp>
            <p:sp>
              <p:nvSpPr>
                <p:cNvPr id="24589" name="Rectangle 9"/>
                <p:cNvSpPr>
                  <a:spLocks noChangeArrowheads="1"/>
                </p:cNvSpPr>
                <p:nvPr/>
              </p:nvSpPr>
              <p:spPr bwMode="auto">
                <a:xfrm>
                  <a:off x="1474" y="1752"/>
                  <a:ext cx="1656" cy="866"/>
                </a:xfrm>
                <a:prstGeom prst="rect">
                  <a:avLst/>
                </a:prstGeom>
                <a:gradFill rotWithShape="1">
                  <a:gsLst>
                    <a:gs pos="0">
                      <a:srgbClr val="FFFF00">
                        <a:alpha val="26999"/>
                      </a:srgbClr>
                    </a:gs>
                    <a:gs pos="100000">
                      <a:srgbClr val="767600">
                        <a:alpha val="26999"/>
                      </a:srgbClr>
                    </a:gs>
                  </a:gsLst>
                  <a:lin ang="5400000" scaled="1"/>
                </a:gradFill>
                <a:ln w="9525">
                  <a:noFill/>
                  <a:miter lim="800000"/>
                  <a:headEnd/>
                  <a:tailEnd/>
                </a:ln>
              </p:spPr>
              <p:txBody>
                <a:bodyPr/>
                <a:lstStyle/>
                <a:p>
                  <a:endParaRPr lang="it-IT"/>
                </a:p>
              </p:txBody>
            </p:sp>
          </p:grpSp>
          <p:pic>
            <p:nvPicPr>
              <p:cNvPr id="24584" name="Picture 10"/>
              <p:cNvPicPr>
                <a:picLocks noChangeAspect="1" noChangeArrowheads="1"/>
              </p:cNvPicPr>
              <p:nvPr/>
            </p:nvPicPr>
            <p:blipFill>
              <a:blip r:embed="rId3"/>
              <a:srcRect l="46481" t="28633" r="46071" b="22906"/>
              <a:stretch>
                <a:fillRect/>
              </a:stretch>
            </p:blipFill>
            <p:spPr bwMode="auto">
              <a:xfrm>
                <a:off x="1474" y="2659"/>
                <a:ext cx="282" cy="378"/>
              </a:xfrm>
              <a:prstGeom prst="rect">
                <a:avLst/>
              </a:prstGeom>
              <a:solidFill>
                <a:srgbClr val="FFFFFF"/>
              </a:solidFill>
              <a:ln w="9525">
                <a:noFill/>
                <a:miter lim="800000"/>
                <a:headEnd/>
                <a:tailEnd/>
              </a:ln>
            </p:spPr>
          </p:pic>
          <p:sp>
            <p:nvSpPr>
              <p:cNvPr id="24585" name="Line 11"/>
              <p:cNvSpPr>
                <a:spLocks noChangeShapeType="1"/>
              </p:cNvSpPr>
              <p:nvPr/>
            </p:nvSpPr>
            <p:spPr bwMode="auto">
              <a:xfrm flipV="1">
                <a:off x="1791" y="2205"/>
                <a:ext cx="953" cy="595"/>
              </a:xfrm>
              <a:prstGeom prst="line">
                <a:avLst/>
              </a:prstGeom>
              <a:noFill/>
              <a:ln w="9525">
                <a:solidFill>
                  <a:srgbClr val="000000"/>
                </a:solidFill>
                <a:prstDash val="dash"/>
                <a:round/>
                <a:headEnd/>
                <a:tailEnd/>
              </a:ln>
            </p:spPr>
            <p:txBody>
              <a:bodyPr/>
              <a:lstStyle/>
              <a:p>
                <a:endParaRPr lang="it-IT"/>
              </a:p>
            </p:txBody>
          </p:sp>
          <p:sp>
            <p:nvSpPr>
              <p:cNvPr id="24586" name="Line 12"/>
              <p:cNvSpPr>
                <a:spLocks noChangeShapeType="1"/>
              </p:cNvSpPr>
              <p:nvPr/>
            </p:nvSpPr>
            <p:spPr bwMode="auto">
              <a:xfrm>
                <a:off x="1156" y="2069"/>
                <a:ext cx="334" cy="739"/>
              </a:xfrm>
              <a:prstGeom prst="line">
                <a:avLst/>
              </a:prstGeom>
              <a:noFill/>
              <a:ln w="19050">
                <a:solidFill>
                  <a:srgbClr val="000000"/>
                </a:solidFill>
                <a:round/>
                <a:headEnd/>
                <a:tailEnd/>
              </a:ln>
            </p:spPr>
            <p:txBody>
              <a:bodyPr/>
              <a:lstStyle/>
              <a:p>
                <a:endParaRPr lang="it-IT"/>
              </a:p>
            </p:txBody>
          </p:sp>
        </p:grpSp>
        <p:sp>
          <p:nvSpPr>
            <p:cNvPr id="24581" name="Text Box 13"/>
            <p:cNvSpPr txBox="1">
              <a:spLocks noChangeArrowheads="1"/>
            </p:cNvSpPr>
            <p:nvPr/>
          </p:nvSpPr>
          <p:spPr bwMode="auto">
            <a:xfrm>
              <a:off x="3651" y="2115"/>
              <a:ext cx="1316" cy="303"/>
            </a:xfrm>
            <a:prstGeom prst="rect">
              <a:avLst/>
            </a:prstGeom>
            <a:solidFill>
              <a:srgbClr val="FFFFFF"/>
            </a:solidFill>
            <a:ln w="9525">
              <a:noFill/>
              <a:miter lim="800000"/>
              <a:headEnd/>
              <a:tailEnd/>
            </a:ln>
          </p:spPr>
          <p:txBody>
            <a:bodyPr/>
            <a:lstStyle/>
            <a:p>
              <a:r>
                <a:rPr lang="it-IT" sz="1000">
                  <a:solidFill>
                    <a:srgbClr val="000000"/>
                  </a:solidFill>
                  <a:latin typeface="Tahoma" pitchFamily="34" charset="0"/>
                </a:rPr>
                <a:t>WS RLH                         RLH</a:t>
              </a:r>
              <a:endParaRPr lang="it-IT" sz="6600">
                <a:solidFill>
                  <a:srgbClr val="000000"/>
                </a:solidFill>
                <a:latin typeface="Corbel" pitchFamily="34" charset="0"/>
              </a:endParaRPr>
            </a:p>
          </p:txBody>
        </p:sp>
        <p:pic>
          <p:nvPicPr>
            <p:cNvPr id="24582" name="Picture 14"/>
            <p:cNvPicPr>
              <a:picLocks noChangeAspect="1" noChangeArrowheads="1"/>
            </p:cNvPicPr>
            <p:nvPr/>
          </p:nvPicPr>
          <p:blipFill>
            <a:blip r:embed="rId3"/>
            <a:srcRect l="41081" t="74445" r="41081"/>
            <a:stretch>
              <a:fillRect/>
            </a:stretch>
          </p:blipFill>
          <p:spPr bwMode="auto">
            <a:xfrm>
              <a:off x="1247" y="3008"/>
              <a:ext cx="686" cy="201"/>
            </a:xfrm>
            <a:prstGeom prst="rect">
              <a:avLst/>
            </a:prstGeom>
            <a:solidFill>
              <a:srgbClr val="FFFFFF"/>
            </a:solidFill>
            <a:ln w="9525">
              <a:noFill/>
              <a:miter lim="800000"/>
              <a:headEnd/>
              <a:tailEnd/>
            </a:ln>
          </p:spPr>
        </p:pic>
      </p:grpSp>
      <p:sp>
        <p:nvSpPr>
          <p:cNvPr id="24579" name="Rectangle 4"/>
          <p:cNvSpPr>
            <a:spLocks noChangeArrowheads="1"/>
          </p:cNvSpPr>
          <p:nvPr/>
        </p:nvSpPr>
        <p:spPr bwMode="auto">
          <a:xfrm>
            <a:off x="2022475" y="114300"/>
            <a:ext cx="7121525" cy="739775"/>
          </a:xfrm>
          <a:prstGeom prst="rect">
            <a:avLst/>
          </a:prstGeom>
          <a:noFill/>
          <a:ln w="9525">
            <a:noFill/>
            <a:miter lim="800000"/>
            <a:headEnd/>
            <a:tailEnd/>
          </a:ln>
        </p:spPr>
        <p:txBody>
          <a:bodyPr/>
          <a:lstStyle/>
          <a:p>
            <a:pPr>
              <a:lnSpc>
                <a:spcPct val="90000"/>
              </a:lnSpc>
            </a:pPr>
            <a:r>
              <a:rPr lang="en-GB" sz="4000" b="1">
                <a:solidFill>
                  <a:srgbClr val="A22338"/>
                </a:solidFill>
              </a:rPr>
              <a:t>Condividere i dati: soluzioni</a:t>
            </a:r>
            <a:endParaRPr lang="it-IT" sz="4000" b="1">
              <a:solidFill>
                <a:srgbClr val="A22338"/>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3"/>
          <p:cNvSpPr txBox="1">
            <a:spLocks noChangeArrowheads="1"/>
          </p:cNvSpPr>
          <p:nvPr/>
        </p:nvSpPr>
        <p:spPr bwMode="auto">
          <a:xfrm>
            <a:off x="250825" y="696913"/>
            <a:ext cx="8351838" cy="7054850"/>
          </a:xfrm>
          <a:prstGeom prst="rect">
            <a:avLst/>
          </a:prstGeom>
          <a:noFill/>
          <a:ln w="9525">
            <a:noFill/>
            <a:miter lim="800000"/>
            <a:headEnd/>
            <a:tailEnd/>
          </a:ln>
        </p:spPr>
        <p:txBody>
          <a:bodyPr>
            <a:spAutoFit/>
          </a:bodyPr>
          <a:lstStyle/>
          <a:p>
            <a:pPr marL="381000" indent="-381000">
              <a:lnSpc>
                <a:spcPct val="110000"/>
              </a:lnSpc>
              <a:buClr>
                <a:srgbClr val="FF0000"/>
              </a:buClr>
              <a:buSzPct val="110000"/>
              <a:buFont typeface="Wingdings" pitchFamily="2" charset="2"/>
              <a:buNone/>
            </a:pPr>
            <a:endParaRPr kumimoji="1" lang="it-IT" sz="800">
              <a:solidFill>
                <a:schemeClr val="bg1"/>
              </a:solidFill>
              <a:latin typeface="Tahoma" pitchFamily="34" charset="0"/>
              <a:sym typeface="Wingdings" pitchFamily="2" charset="2"/>
            </a:endParaRPr>
          </a:p>
          <a:p>
            <a:pPr marL="381000" indent="-381000">
              <a:lnSpc>
                <a:spcPct val="110000"/>
              </a:lnSpc>
              <a:buClr>
                <a:srgbClr val="FF0000"/>
              </a:buClr>
              <a:buSzPct val="110000"/>
              <a:buFont typeface="Wingdings" pitchFamily="2" charset="2"/>
              <a:buAutoNum type="arabicPeriod" startAt="4"/>
            </a:pPr>
            <a:r>
              <a:rPr lang="it-IT" sz="2400">
                <a:solidFill>
                  <a:srgbClr val="404040"/>
                </a:solidFill>
                <a:sym typeface="Wingdings" pitchFamily="2" charset="2"/>
              </a:rPr>
              <a:t>Grandi moli di dati: </a:t>
            </a:r>
          </a:p>
          <a:p>
            <a:pPr marL="838200" lvl="1" indent="-381000">
              <a:lnSpc>
                <a:spcPct val="110000"/>
              </a:lnSpc>
              <a:buClr>
                <a:srgbClr val="FF0000"/>
              </a:buClr>
              <a:buSzPct val="155000"/>
              <a:buFont typeface="Wingdings" pitchFamily="2" charset="2"/>
              <a:buChar char="§"/>
            </a:pPr>
            <a:r>
              <a:rPr lang="it-IT" sz="2400">
                <a:solidFill>
                  <a:srgbClr val="404040"/>
                </a:solidFill>
                <a:sym typeface="Wingdings" pitchFamily="2" charset="2"/>
              </a:rPr>
              <a:t>Disegno del DB: meno dati possibili da inserire per il massimo possibile di informazioni utili da ricavarci</a:t>
            </a:r>
          </a:p>
          <a:p>
            <a:pPr marL="838200" lvl="1" indent="-381000">
              <a:lnSpc>
                <a:spcPct val="110000"/>
              </a:lnSpc>
              <a:buClr>
                <a:srgbClr val="FF0000"/>
              </a:buClr>
              <a:buSzPct val="155000"/>
              <a:buFont typeface="Wingdings" pitchFamily="2" charset="2"/>
              <a:buChar char="§"/>
            </a:pPr>
            <a:r>
              <a:rPr lang="it-IT" sz="2400">
                <a:solidFill>
                  <a:srgbClr val="404040"/>
                </a:solidFill>
                <a:sym typeface="Wingdings" pitchFamily="2" charset="2"/>
              </a:rPr>
              <a:t>Es. ARCA e EuResist nati raccogliendo un set minimo di info:</a:t>
            </a:r>
          </a:p>
          <a:p>
            <a:pPr marL="838200" lvl="1" indent="-381000">
              <a:lnSpc>
                <a:spcPct val="110000"/>
              </a:lnSpc>
              <a:buClr>
                <a:srgbClr val="FF0000"/>
              </a:buClr>
              <a:buSzPct val="155000"/>
              <a:buFont typeface="Wingdings" pitchFamily="2" charset="2"/>
              <a:buChar char="§"/>
            </a:pPr>
            <a:endParaRPr lang="it-IT" sz="2400">
              <a:solidFill>
                <a:srgbClr val="404040"/>
              </a:solidFill>
              <a:sym typeface="Wingdings" pitchFamily="2" charset="2"/>
            </a:endParaRPr>
          </a:p>
          <a:p>
            <a:pPr marL="838200" lvl="1" indent="-381000">
              <a:lnSpc>
                <a:spcPct val="110000"/>
              </a:lnSpc>
              <a:buClr>
                <a:srgbClr val="FF0000"/>
              </a:buClr>
              <a:buSzPct val="155000"/>
              <a:buFont typeface="Wingdings" pitchFamily="2" charset="2"/>
              <a:buChar char="§"/>
            </a:pPr>
            <a:endParaRPr lang="it-IT" sz="2400">
              <a:solidFill>
                <a:srgbClr val="404040"/>
              </a:solidFill>
              <a:sym typeface="Wingdings" pitchFamily="2" charset="2"/>
            </a:endParaRPr>
          </a:p>
          <a:p>
            <a:pPr marL="838200" lvl="1" indent="-381000">
              <a:lnSpc>
                <a:spcPct val="110000"/>
              </a:lnSpc>
              <a:buClr>
                <a:srgbClr val="FF0000"/>
              </a:buClr>
              <a:buSzPct val="155000"/>
              <a:buFont typeface="Wingdings" pitchFamily="2" charset="2"/>
              <a:buChar char="§"/>
            </a:pPr>
            <a:endParaRPr lang="it-IT" sz="2400">
              <a:solidFill>
                <a:srgbClr val="404040"/>
              </a:solidFill>
              <a:sym typeface="Wingdings" pitchFamily="2" charset="2"/>
            </a:endParaRPr>
          </a:p>
          <a:p>
            <a:pPr marL="838200" lvl="1" indent="-381000">
              <a:lnSpc>
                <a:spcPct val="110000"/>
              </a:lnSpc>
              <a:buClr>
                <a:srgbClr val="FF0000"/>
              </a:buClr>
              <a:buSzPct val="155000"/>
              <a:buFont typeface="Wingdings" pitchFamily="2" charset="2"/>
              <a:buChar char="§"/>
            </a:pPr>
            <a:endParaRPr kumimoji="1" lang="it-IT" sz="2400">
              <a:solidFill>
                <a:schemeClr val="bg1"/>
              </a:solidFill>
              <a:latin typeface="Tahoma" pitchFamily="34" charset="0"/>
              <a:sym typeface="Wingdings" pitchFamily="2" charset="2"/>
            </a:endParaRPr>
          </a:p>
          <a:p>
            <a:pPr marL="838200" lvl="1" indent="-381000">
              <a:lnSpc>
                <a:spcPct val="110000"/>
              </a:lnSpc>
              <a:buClr>
                <a:srgbClr val="FF0000"/>
              </a:buClr>
              <a:buSzPct val="155000"/>
              <a:buFont typeface="Wingdings" pitchFamily="2" charset="2"/>
              <a:buChar char="§"/>
            </a:pPr>
            <a:endParaRPr kumimoji="1" lang="it-IT" sz="2400">
              <a:solidFill>
                <a:schemeClr val="bg1"/>
              </a:solidFill>
              <a:latin typeface="Tahoma" pitchFamily="34" charset="0"/>
              <a:sym typeface="Wingdings" pitchFamily="2" charset="2"/>
            </a:endParaRPr>
          </a:p>
          <a:p>
            <a:pPr marL="838200" lvl="1" indent="-381000">
              <a:lnSpc>
                <a:spcPct val="110000"/>
              </a:lnSpc>
              <a:buClr>
                <a:srgbClr val="FF0000"/>
              </a:buClr>
              <a:buSzPct val="155000"/>
              <a:buFont typeface="Wingdings" pitchFamily="2" charset="2"/>
              <a:buChar char="§"/>
            </a:pPr>
            <a:r>
              <a:rPr lang="it-IT" sz="2400">
                <a:solidFill>
                  <a:srgbClr val="404040"/>
                </a:solidFill>
                <a:sym typeface="Wingdings" pitchFamily="2" charset="2"/>
              </a:rPr>
              <a:t>Il rischio è che poi non si possano usare per es. per studi di burden of disease (mancano variabili di uso del sistema sanitario)</a:t>
            </a:r>
            <a:r>
              <a:rPr kumimoji="1" lang="it-IT" sz="2400">
                <a:solidFill>
                  <a:schemeClr val="bg1"/>
                </a:solidFill>
                <a:latin typeface="Tahoma" pitchFamily="34" charset="0"/>
                <a:sym typeface="Wingdings" pitchFamily="2" charset="2"/>
              </a:rPr>
              <a:t> </a:t>
            </a:r>
            <a:r>
              <a:rPr kumimoji="1" lang="it-IT" sz="2400">
                <a:solidFill>
                  <a:srgbClr val="FF0000"/>
                </a:solidFill>
                <a:latin typeface="Tahoma" pitchFamily="34" charset="0"/>
                <a:sym typeface="Wingdings" pitchFamily="2" charset="2"/>
              </a:rPr>
              <a:t>es. valutazione convenienza del resistance testing</a:t>
            </a:r>
          </a:p>
          <a:p>
            <a:pPr marL="838200" lvl="1" indent="-381000">
              <a:lnSpc>
                <a:spcPct val="110000"/>
              </a:lnSpc>
              <a:buClr>
                <a:srgbClr val="FF0000"/>
              </a:buClr>
              <a:buSzPct val="155000"/>
              <a:buFont typeface="Wingdings" pitchFamily="2" charset="2"/>
              <a:buNone/>
            </a:pPr>
            <a:endParaRPr kumimoji="1" lang="it-IT" sz="2400">
              <a:solidFill>
                <a:schemeClr val="bg1"/>
              </a:solidFill>
              <a:latin typeface="Tahoma" pitchFamily="34" charset="0"/>
              <a:sym typeface="Wingdings" pitchFamily="2" charset="2"/>
            </a:endParaRPr>
          </a:p>
          <a:p>
            <a:pPr marL="838200" lvl="1" indent="-381000">
              <a:lnSpc>
                <a:spcPct val="110000"/>
              </a:lnSpc>
              <a:buClr>
                <a:srgbClr val="FF0000"/>
              </a:buClr>
              <a:buSzPct val="155000"/>
              <a:buFont typeface="Wingdings" pitchFamily="2" charset="2"/>
              <a:buChar char="§"/>
            </a:pPr>
            <a:endParaRPr kumimoji="1" lang="it-IT" sz="2400">
              <a:solidFill>
                <a:schemeClr val="bg1"/>
              </a:solidFill>
              <a:latin typeface="Tahoma" pitchFamily="34" charset="0"/>
              <a:sym typeface="Wingdings" pitchFamily="2" charset="2"/>
            </a:endParaRPr>
          </a:p>
          <a:p>
            <a:pPr marL="381000" indent="-381000">
              <a:lnSpc>
                <a:spcPct val="110000"/>
              </a:lnSpc>
              <a:buClr>
                <a:srgbClr val="FF0000"/>
              </a:buClr>
              <a:buSzPct val="155000"/>
              <a:buFont typeface="Wingdings" pitchFamily="2" charset="2"/>
              <a:buNone/>
            </a:pPr>
            <a:endParaRPr kumimoji="1" lang="it-IT" sz="2400">
              <a:solidFill>
                <a:schemeClr val="bg1"/>
              </a:solidFill>
              <a:latin typeface="Tahoma" pitchFamily="34" charset="0"/>
              <a:sym typeface="Wingdings" pitchFamily="2" charset="2"/>
            </a:endParaRPr>
          </a:p>
        </p:txBody>
      </p:sp>
      <p:pic>
        <p:nvPicPr>
          <p:cNvPr id="26626" name="Picture 4" descr="EUresist DB"/>
          <p:cNvPicPr>
            <a:picLocks noChangeAspect="1" noChangeArrowheads="1"/>
          </p:cNvPicPr>
          <p:nvPr/>
        </p:nvPicPr>
        <p:blipFill>
          <a:blip r:embed="rId3"/>
          <a:srcRect/>
          <a:stretch>
            <a:fillRect/>
          </a:stretch>
        </p:blipFill>
        <p:spPr bwMode="auto">
          <a:xfrm>
            <a:off x="2687638" y="2819400"/>
            <a:ext cx="3382962" cy="1925638"/>
          </a:xfrm>
          <a:prstGeom prst="rect">
            <a:avLst/>
          </a:prstGeom>
          <a:noFill/>
          <a:ln w="9525">
            <a:noFill/>
            <a:miter lim="800000"/>
            <a:headEnd/>
            <a:tailEnd/>
          </a:ln>
        </p:spPr>
      </p:pic>
      <p:sp>
        <p:nvSpPr>
          <p:cNvPr id="26627" name="Rectangle 4"/>
          <p:cNvSpPr>
            <a:spLocks noChangeArrowheads="1"/>
          </p:cNvSpPr>
          <p:nvPr/>
        </p:nvSpPr>
        <p:spPr bwMode="auto">
          <a:xfrm>
            <a:off x="2022475" y="0"/>
            <a:ext cx="7121525" cy="739775"/>
          </a:xfrm>
          <a:prstGeom prst="rect">
            <a:avLst/>
          </a:prstGeom>
          <a:noFill/>
          <a:ln w="9525">
            <a:noFill/>
            <a:miter lim="800000"/>
            <a:headEnd/>
            <a:tailEnd/>
          </a:ln>
        </p:spPr>
        <p:txBody>
          <a:bodyPr/>
          <a:lstStyle/>
          <a:p>
            <a:pPr>
              <a:lnSpc>
                <a:spcPct val="90000"/>
              </a:lnSpc>
            </a:pPr>
            <a:r>
              <a:rPr lang="en-GB" sz="4000" b="1">
                <a:solidFill>
                  <a:srgbClr val="A22338"/>
                </a:solidFill>
              </a:rPr>
              <a:t>Condividere i dati: soluzioni</a:t>
            </a:r>
            <a:endParaRPr lang="it-IT" sz="4000" b="1">
              <a:solidFill>
                <a:srgbClr val="A22338"/>
              </a:solidFill>
            </a:endParaRPr>
          </a:p>
        </p:txBody>
      </p:sp>
      <p:sp>
        <p:nvSpPr>
          <p:cNvPr id="26629" name="Text Box 5"/>
          <p:cNvSpPr txBox="1">
            <a:spLocks noChangeArrowheads="1"/>
          </p:cNvSpPr>
          <p:nvPr/>
        </p:nvSpPr>
        <p:spPr bwMode="auto">
          <a:xfrm>
            <a:off x="6248400" y="2806700"/>
            <a:ext cx="1112838" cy="960438"/>
          </a:xfrm>
          <a:prstGeom prst="rect">
            <a:avLst/>
          </a:prstGeom>
          <a:noFill/>
          <a:ln w="9525">
            <a:solidFill>
              <a:srgbClr val="00FFFF"/>
            </a:solidFill>
            <a:miter lim="800000"/>
            <a:headEnd/>
            <a:tailEnd/>
          </a:ln>
          <a:effectLst/>
        </p:spPr>
        <p:txBody>
          <a:bodyPr>
            <a:spAutoFit/>
          </a:bodyPr>
          <a:lstStyle/>
          <a:p>
            <a:pPr>
              <a:spcBef>
                <a:spcPct val="50000"/>
              </a:spcBef>
            </a:pPr>
            <a:r>
              <a:rPr lang="it-IT" sz="800">
                <a:solidFill>
                  <a:srgbClr val="FF0000"/>
                </a:solidFill>
              </a:rPr>
              <a:t>RAW SEQUENCE</a:t>
            </a:r>
          </a:p>
          <a:p>
            <a:pPr>
              <a:spcBef>
                <a:spcPct val="50000"/>
              </a:spcBef>
            </a:pPr>
            <a:r>
              <a:rPr lang="it-IT" sz="800"/>
              <a:t>Species</a:t>
            </a:r>
          </a:p>
          <a:p>
            <a:pPr>
              <a:spcBef>
                <a:spcPct val="50000"/>
              </a:spcBef>
            </a:pPr>
            <a:r>
              <a:rPr lang="it-IT" sz="800"/>
              <a:t>Gene region</a:t>
            </a:r>
          </a:p>
          <a:p>
            <a:pPr>
              <a:spcBef>
                <a:spcPct val="50000"/>
              </a:spcBef>
            </a:pPr>
            <a:r>
              <a:rPr lang="it-IT" sz="800"/>
              <a:t>Raw sequence</a:t>
            </a:r>
          </a:p>
          <a:p>
            <a:pPr>
              <a:spcBef>
                <a:spcPct val="50000"/>
              </a:spcBef>
            </a:pPr>
            <a:r>
              <a:rPr lang="it-IT" sz="800"/>
              <a:t>Aligned sequence</a:t>
            </a:r>
          </a:p>
        </p:txBody>
      </p:sp>
      <p:sp>
        <p:nvSpPr>
          <p:cNvPr id="26630" name="Text Box 6"/>
          <p:cNvSpPr txBox="1">
            <a:spLocks noChangeArrowheads="1"/>
          </p:cNvSpPr>
          <p:nvPr/>
        </p:nvSpPr>
        <p:spPr bwMode="auto">
          <a:xfrm>
            <a:off x="6257925" y="4100513"/>
            <a:ext cx="1279525" cy="346075"/>
          </a:xfrm>
          <a:prstGeom prst="rect">
            <a:avLst/>
          </a:prstGeom>
          <a:noFill/>
          <a:ln w="9525">
            <a:solidFill>
              <a:srgbClr val="00FFFF"/>
            </a:solidFill>
            <a:miter lim="800000"/>
            <a:headEnd/>
            <a:tailEnd/>
          </a:ln>
          <a:effectLst/>
        </p:spPr>
        <p:txBody>
          <a:bodyPr wrap="none">
            <a:spAutoFit/>
          </a:bodyPr>
          <a:lstStyle/>
          <a:p>
            <a:r>
              <a:rPr lang="it-IT" sz="800">
                <a:solidFill>
                  <a:srgbClr val="FF0000"/>
                </a:solidFill>
              </a:rPr>
              <a:t>SEQUENCE FINDINGS</a:t>
            </a:r>
          </a:p>
          <a:p>
            <a:r>
              <a:rPr lang="it-IT" sz="800"/>
              <a:t>Es. G2P[coreceptor]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9"/>
                                        </p:tgtEl>
                                        <p:attrNameLst>
                                          <p:attrName>style.visibility</p:attrName>
                                        </p:attrNameLst>
                                      </p:cBhvr>
                                      <p:to>
                                        <p:strVal val="visible"/>
                                      </p:to>
                                    </p:set>
                                    <p:anim calcmode="lin" valueType="num">
                                      <p:cBhvr additive="base">
                                        <p:cTn id="7" dur="500" fill="hold"/>
                                        <p:tgtEl>
                                          <p:spTgt spid="26629"/>
                                        </p:tgtEl>
                                        <p:attrNameLst>
                                          <p:attrName>ppt_x</p:attrName>
                                        </p:attrNameLst>
                                      </p:cBhvr>
                                      <p:tavLst>
                                        <p:tav tm="0">
                                          <p:val>
                                            <p:strVal val="#ppt_x"/>
                                          </p:val>
                                        </p:tav>
                                        <p:tav tm="100000">
                                          <p:val>
                                            <p:strVal val="#ppt_x"/>
                                          </p:val>
                                        </p:tav>
                                      </p:tavLst>
                                    </p:anim>
                                    <p:anim calcmode="lin" valueType="num">
                                      <p:cBhvr additive="base">
                                        <p:cTn id="8" dur="500" fill="hold"/>
                                        <p:tgtEl>
                                          <p:spTgt spid="2662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630"/>
                                        </p:tgtEl>
                                        <p:attrNameLst>
                                          <p:attrName>style.visibility</p:attrName>
                                        </p:attrNameLst>
                                      </p:cBhvr>
                                      <p:to>
                                        <p:strVal val="visible"/>
                                      </p:to>
                                    </p:set>
                                    <p:anim calcmode="lin" valueType="num">
                                      <p:cBhvr additive="base">
                                        <p:cTn id="13" dur="500" fill="hold"/>
                                        <p:tgtEl>
                                          <p:spTgt spid="26630"/>
                                        </p:tgtEl>
                                        <p:attrNameLst>
                                          <p:attrName>ppt_x</p:attrName>
                                        </p:attrNameLst>
                                      </p:cBhvr>
                                      <p:tavLst>
                                        <p:tav tm="0">
                                          <p:val>
                                            <p:strVal val="#ppt_x"/>
                                          </p:val>
                                        </p:tav>
                                        <p:tav tm="100000">
                                          <p:val>
                                            <p:strVal val="#ppt_x"/>
                                          </p:val>
                                        </p:tav>
                                      </p:tavLst>
                                    </p:anim>
                                    <p:anim calcmode="lin" valueType="num">
                                      <p:cBhvr additive="base">
                                        <p:cTn id="14" dur="500" fill="hold"/>
                                        <p:tgtEl>
                                          <p:spTgt spid="266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animBg="1"/>
      <p:bldP spid="2663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3"/>
          <p:cNvSpPr txBox="1">
            <a:spLocks noChangeArrowheads="1"/>
          </p:cNvSpPr>
          <p:nvPr/>
        </p:nvSpPr>
        <p:spPr bwMode="auto">
          <a:xfrm>
            <a:off x="303213" y="1620838"/>
            <a:ext cx="8351837" cy="4445000"/>
          </a:xfrm>
          <a:prstGeom prst="rect">
            <a:avLst/>
          </a:prstGeom>
          <a:noFill/>
          <a:ln w="9525">
            <a:noFill/>
            <a:miter lim="800000"/>
            <a:headEnd/>
            <a:tailEnd/>
          </a:ln>
        </p:spPr>
        <p:txBody>
          <a:bodyPr>
            <a:spAutoFit/>
          </a:bodyPr>
          <a:lstStyle/>
          <a:p>
            <a:pPr marL="381000" indent="-381000">
              <a:lnSpc>
                <a:spcPct val="110000"/>
              </a:lnSpc>
              <a:buClr>
                <a:srgbClr val="FF0000"/>
              </a:buClr>
              <a:buSzPct val="110000"/>
              <a:buFont typeface="Wingdings" pitchFamily="2" charset="2"/>
              <a:buAutoNum type="arabicPeriod" startAt="4"/>
            </a:pPr>
            <a:r>
              <a:rPr kumimoji="1" lang="en-GB" sz="2400">
                <a:solidFill>
                  <a:schemeClr val="bg1"/>
                </a:solidFill>
                <a:latin typeface="Tahoma" pitchFamily="34" charset="0"/>
              </a:rPr>
              <a:t> </a:t>
            </a:r>
            <a:r>
              <a:rPr lang="it-IT" sz="2400">
                <a:solidFill>
                  <a:srgbClr val="404040"/>
                </a:solidFill>
                <a:sym typeface="Wingdings" pitchFamily="2" charset="2"/>
              </a:rPr>
              <a:t>Privacy, etica</a:t>
            </a:r>
          </a:p>
          <a:p>
            <a:pPr marL="838200" lvl="1" indent="-381000">
              <a:lnSpc>
                <a:spcPct val="110000"/>
              </a:lnSpc>
              <a:buClr>
                <a:srgbClr val="FF0000"/>
              </a:buClr>
              <a:buSzPct val="155000"/>
              <a:buFont typeface="Wingdings" pitchFamily="2" charset="2"/>
              <a:buChar char="§"/>
            </a:pPr>
            <a:r>
              <a:rPr lang="en-US" sz="2400">
                <a:solidFill>
                  <a:srgbClr val="404040"/>
                </a:solidFill>
                <a:sym typeface="Wingdings" pitchFamily="2" charset="2"/>
              </a:rPr>
              <a:t>Organizzazione:  Ethics manager</a:t>
            </a:r>
          </a:p>
          <a:p>
            <a:pPr marL="838200" lvl="1" indent="-381000">
              <a:lnSpc>
                <a:spcPct val="110000"/>
              </a:lnSpc>
              <a:buClr>
                <a:srgbClr val="FF0000"/>
              </a:buClr>
              <a:buSzPct val="155000"/>
              <a:buFont typeface="Wingdings" pitchFamily="2" charset="2"/>
              <a:buChar char="§"/>
            </a:pPr>
            <a:r>
              <a:rPr lang="en-US" sz="2400">
                <a:solidFill>
                  <a:srgbClr val="404040"/>
                </a:solidFill>
                <a:sym typeface="Wingdings" pitchFamily="2" charset="2"/>
              </a:rPr>
              <a:t>Formazione</a:t>
            </a:r>
          </a:p>
          <a:p>
            <a:pPr marL="838200" lvl="1" indent="-381000">
              <a:lnSpc>
                <a:spcPct val="110000"/>
              </a:lnSpc>
              <a:buClr>
                <a:srgbClr val="FF0000"/>
              </a:buClr>
              <a:buSzPct val="155000"/>
              <a:buFont typeface="Wingdings" pitchFamily="2" charset="2"/>
              <a:buChar char="§"/>
            </a:pPr>
            <a:r>
              <a:rPr lang="en-US" sz="2400">
                <a:solidFill>
                  <a:srgbClr val="404040"/>
                </a:solidFill>
                <a:sym typeface="Wingdings" pitchFamily="2" charset="2"/>
              </a:rPr>
              <a:t>To share or not to share: A randomized trial of consent for data sharing in genome research: “Most participants (84.9%) randomized to binary consent chose public data release” </a:t>
            </a:r>
          </a:p>
          <a:p>
            <a:pPr marL="838200" lvl="1" indent="-381000">
              <a:lnSpc>
                <a:spcPct val="110000"/>
              </a:lnSpc>
              <a:buClr>
                <a:srgbClr val="FF0000"/>
              </a:buClr>
              <a:buSzPct val="155000"/>
              <a:buFont typeface="Wingdings" pitchFamily="2" charset="2"/>
              <a:buNone/>
            </a:pPr>
            <a:r>
              <a:rPr lang="en-US" sz="2400">
                <a:solidFill>
                  <a:srgbClr val="404040"/>
                </a:solidFill>
                <a:sym typeface="Wingdings" pitchFamily="2" charset="2"/>
              </a:rPr>
              <a:t>	</a:t>
            </a:r>
            <a:r>
              <a:rPr lang="en-US" sz="1600">
                <a:solidFill>
                  <a:srgbClr val="404040"/>
                </a:solidFill>
                <a:sym typeface="Wingdings" pitchFamily="2" charset="2"/>
              </a:rPr>
              <a:t>McGuire et al., </a:t>
            </a:r>
            <a:r>
              <a:rPr lang="it-IT" sz="1600">
                <a:solidFill>
                  <a:srgbClr val="404040"/>
                </a:solidFill>
                <a:sym typeface="Wingdings" pitchFamily="2" charset="2"/>
              </a:rPr>
              <a:t>Genetics IN Medicine • Volume 13, Number 11, November 2011</a:t>
            </a:r>
          </a:p>
          <a:p>
            <a:pPr marL="838200" lvl="1" indent="-381000">
              <a:lnSpc>
                <a:spcPct val="110000"/>
              </a:lnSpc>
              <a:buClr>
                <a:srgbClr val="FF0000"/>
              </a:buClr>
              <a:buSzPct val="155000"/>
              <a:buFont typeface="Wingdings" pitchFamily="2" charset="2"/>
              <a:buNone/>
            </a:pPr>
            <a:endParaRPr kumimoji="1" lang="it-IT" sz="1600">
              <a:solidFill>
                <a:schemeClr val="bg1"/>
              </a:solidFill>
              <a:latin typeface="Tahoma" pitchFamily="34" charset="0"/>
              <a:sym typeface="Wingdings" pitchFamily="2" charset="2"/>
            </a:endParaRPr>
          </a:p>
          <a:p>
            <a:pPr marL="381000" indent="-381000">
              <a:lnSpc>
                <a:spcPct val="110000"/>
              </a:lnSpc>
              <a:buClr>
                <a:srgbClr val="FF0000"/>
              </a:buClr>
              <a:buSzPct val="110000"/>
              <a:buFont typeface="Wingdings" pitchFamily="2" charset="2"/>
              <a:buNone/>
            </a:pPr>
            <a:endParaRPr kumimoji="1" lang="it-IT" sz="2400">
              <a:solidFill>
                <a:srgbClr val="FF0000"/>
              </a:solidFill>
              <a:latin typeface="Tahoma" pitchFamily="34" charset="0"/>
              <a:sym typeface="Wingdings" pitchFamily="2" charset="2"/>
            </a:endParaRPr>
          </a:p>
          <a:p>
            <a:pPr marL="381000" indent="-381000">
              <a:lnSpc>
                <a:spcPct val="110000"/>
              </a:lnSpc>
              <a:buClr>
                <a:srgbClr val="FF0000"/>
              </a:buClr>
              <a:buSzPct val="110000"/>
              <a:buFont typeface="Wingdings" pitchFamily="2" charset="2"/>
              <a:buAutoNum type="arabicPeriod" startAt="3"/>
            </a:pPr>
            <a:endParaRPr kumimoji="1" lang="it-IT" sz="2000">
              <a:solidFill>
                <a:schemeClr val="bg1"/>
              </a:solidFill>
              <a:latin typeface="Tahoma" pitchFamily="34" charset="0"/>
              <a:sym typeface="Wingdings" pitchFamily="2" charset="2"/>
            </a:endParaRPr>
          </a:p>
          <a:p>
            <a:pPr marL="838200" lvl="1" indent="-381000">
              <a:lnSpc>
                <a:spcPct val="110000"/>
              </a:lnSpc>
              <a:buClr>
                <a:srgbClr val="FF0000"/>
              </a:buClr>
              <a:buSzPct val="155000"/>
              <a:buFont typeface="Wingdings" pitchFamily="2" charset="2"/>
              <a:buNone/>
            </a:pPr>
            <a:endParaRPr kumimoji="1" lang="it-IT" sz="800">
              <a:solidFill>
                <a:schemeClr val="bg1"/>
              </a:solidFill>
              <a:latin typeface="Tahoma" pitchFamily="34" charset="0"/>
              <a:sym typeface="Wingdings" pitchFamily="2" charset="2"/>
            </a:endParaRPr>
          </a:p>
        </p:txBody>
      </p:sp>
      <p:sp>
        <p:nvSpPr>
          <p:cNvPr id="30722" name="Rectangle 4"/>
          <p:cNvSpPr>
            <a:spLocks noChangeArrowheads="1"/>
          </p:cNvSpPr>
          <p:nvPr/>
        </p:nvSpPr>
        <p:spPr bwMode="auto">
          <a:xfrm>
            <a:off x="2022475" y="88900"/>
            <a:ext cx="7121525" cy="739775"/>
          </a:xfrm>
          <a:prstGeom prst="rect">
            <a:avLst/>
          </a:prstGeom>
          <a:noFill/>
          <a:ln w="9525">
            <a:noFill/>
            <a:miter lim="800000"/>
            <a:headEnd/>
            <a:tailEnd/>
          </a:ln>
        </p:spPr>
        <p:txBody>
          <a:bodyPr/>
          <a:lstStyle/>
          <a:p>
            <a:pPr>
              <a:lnSpc>
                <a:spcPct val="90000"/>
              </a:lnSpc>
            </a:pPr>
            <a:r>
              <a:rPr lang="en-GB" sz="4000" b="1">
                <a:solidFill>
                  <a:srgbClr val="A22338"/>
                </a:solidFill>
              </a:rPr>
              <a:t>Condividere i dati: soluzioni</a:t>
            </a:r>
            <a:endParaRPr lang="it-IT" sz="4000" b="1">
              <a:solidFill>
                <a:srgbClr val="A22338"/>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AutoShape 3"/>
          <p:cNvSpPr>
            <a:spLocks noChangeArrowheads="1"/>
          </p:cNvSpPr>
          <p:nvPr/>
        </p:nvSpPr>
        <p:spPr bwMode="auto">
          <a:xfrm>
            <a:off x="323850" y="1412875"/>
            <a:ext cx="8496300" cy="431800"/>
          </a:xfrm>
          <a:prstGeom prst="roundRect">
            <a:avLst>
              <a:gd name="adj" fmla="val 16667"/>
            </a:avLst>
          </a:prstGeom>
          <a:gradFill rotWithShape="1">
            <a:gsLst>
              <a:gs pos="0">
                <a:srgbClr val="800000">
                  <a:alpha val="39998"/>
                </a:srgbClr>
              </a:gs>
              <a:gs pos="100000">
                <a:srgbClr val="3B0000">
                  <a:alpha val="39998"/>
                </a:srgbClr>
              </a:gs>
            </a:gsLst>
            <a:lin ang="5400000" scaled="1"/>
          </a:gradFill>
          <a:ln w="9525" algn="ctr">
            <a:noFill/>
            <a:round/>
            <a:headEnd/>
            <a:tailEnd/>
          </a:ln>
        </p:spPr>
        <p:txBody>
          <a:bodyPr anchor="ctr">
            <a:spAutoFit/>
          </a:bodyPr>
          <a:lstStyle/>
          <a:p>
            <a:endParaRPr lang="it-IT"/>
          </a:p>
        </p:txBody>
      </p:sp>
      <p:sp>
        <p:nvSpPr>
          <p:cNvPr id="32770" name="Rectangle 4"/>
          <p:cNvSpPr>
            <a:spLocks noChangeArrowheads="1"/>
          </p:cNvSpPr>
          <p:nvPr/>
        </p:nvSpPr>
        <p:spPr bwMode="auto">
          <a:xfrm>
            <a:off x="1965325" y="152400"/>
            <a:ext cx="7305675" cy="739775"/>
          </a:xfrm>
          <a:prstGeom prst="rect">
            <a:avLst/>
          </a:prstGeom>
          <a:noFill/>
          <a:ln w="9525">
            <a:noFill/>
            <a:miter lim="800000"/>
            <a:headEnd/>
            <a:tailEnd/>
          </a:ln>
        </p:spPr>
        <p:txBody>
          <a:bodyPr/>
          <a:lstStyle/>
          <a:p>
            <a:pPr>
              <a:lnSpc>
                <a:spcPct val="90000"/>
              </a:lnSpc>
            </a:pPr>
            <a:r>
              <a:rPr lang="en-GB" sz="4000" b="1">
                <a:solidFill>
                  <a:srgbClr val="A22338"/>
                </a:solidFill>
              </a:rPr>
              <a:t>Condividere i dati: Soluzione</a:t>
            </a:r>
            <a:endParaRPr lang="it-IT" sz="4000" b="1">
              <a:solidFill>
                <a:srgbClr val="A22338"/>
              </a:solidFill>
            </a:endParaRPr>
          </a:p>
        </p:txBody>
      </p:sp>
      <p:sp>
        <p:nvSpPr>
          <p:cNvPr id="32771" name="Text Box 6"/>
          <p:cNvSpPr txBox="1">
            <a:spLocks noChangeArrowheads="1"/>
          </p:cNvSpPr>
          <p:nvPr/>
        </p:nvSpPr>
        <p:spPr bwMode="auto">
          <a:xfrm>
            <a:off x="250825" y="981075"/>
            <a:ext cx="8351838" cy="4176713"/>
          </a:xfrm>
          <a:prstGeom prst="rect">
            <a:avLst/>
          </a:prstGeom>
          <a:noFill/>
          <a:ln w="9525">
            <a:noFill/>
            <a:miter lim="800000"/>
            <a:headEnd/>
            <a:tailEnd/>
          </a:ln>
        </p:spPr>
        <p:txBody>
          <a:bodyPr>
            <a:spAutoFit/>
          </a:bodyPr>
          <a:lstStyle/>
          <a:p>
            <a:pPr marL="1295400" lvl="2" indent="-381000">
              <a:lnSpc>
                <a:spcPct val="110000"/>
              </a:lnSpc>
              <a:buClr>
                <a:srgbClr val="FF0000"/>
              </a:buClr>
              <a:buSzPct val="155000"/>
              <a:buFont typeface="Wingdings" pitchFamily="2" charset="2"/>
              <a:buNone/>
            </a:pPr>
            <a:endParaRPr lang="it-IT" sz="2400">
              <a:solidFill>
                <a:srgbClr val="404040"/>
              </a:solidFill>
              <a:sym typeface="Wingdings" pitchFamily="2" charset="2"/>
            </a:endParaRPr>
          </a:p>
          <a:p>
            <a:pPr marL="838200" lvl="1" indent="-381000">
              <a:lnSpc>
                <a:spcPct val="110000"/>
              </a:lnSpc>
              <a:buClr>
                <a:srgbClr val="FF0000"/>
              </a:buClr>
              <a:buSzPct val="155000"/>
              <a:buFont typeface="Wingdings" pitchFamily="2" charset="2"/>
              <a:buChar char="§"/>
            </a:pPr>
            <a:r>
              <a:rPr lang="it-IT" sz="2400">
                <a:solidFill>
                  <a:srgbClr val="404040"/>
                </a:solidFill>
                <a:sym typeface="Wingdings" pitchFamily="2" charset="2"/>
              </a:rPr>
              <a:t>Utilizzo di un unico sistema di raccolta dati possibilmente con un intervento “dall’alto” sulla base di buone pratiche “dal basso”</a:t>
            </a:r>
          </a:p>
          <a:p>
            <a:pPr marL="1295400" lvl="2" indent="-381000">
              <a:lnSpc>
                <a:spcPct val="110000"/>
              </a:lnSpc>
              <a:buClr>
                <a:srgbClr val="FF0000"/>
              </a:buClr>
              <a:buSzPct val="155000"/>
              <a:buFont typeface="Wingdings" pitchFamily="2" charset="2"/>
              <a:buChar char="§"/>
            </a:pPr>
            <a:r>
              <a:rPr kumimoji="1" lang="it-IT" sz="2400">
                <a:solidFill>
                  <a:srgbClr val="FF0000"/>
                </a:solidFill>
                <a:latin typeface="Tahoma" pitchFamily="34" charset="0"/>
                <a:sym typeface="Wingdings" pitchFamily="2" charset="2"/>
              </a:rPr>
              <a:t>Es. InfCare – In uso in tutta la Scandinavia e in alcuni paesi africani – integrato con EuResist – ora sia HIV che Hep</a:t>
            </a:r>
          </a:p>
          <a:p>
            <a:pPr marL="1295400" lvl="2" indent="-381000">
              <a:lnSpc>
                <a:spcPct val="110000"/>
              </a:lnSpc>
              <a:buClr>
                <a:srgbClr val="FF0000"/>
              </a:buClr>
              <a:buSzPct val="155000"/>
              <a:buFont typeface="Wingdings" pitchFamily="2" charset="2"/>
              <a:buChar char="§"/>
            </a:pPr>
            <a:r>
              <a:rPr kumimoji="1" lang="it-IT" sz="2400">
                <a:solidFill>
                  <a:srgbClr val="FF0000"/>
                </a:solidFill>
                <a:latin typeface="Tahoma" pitchFamily="34" charset="0"/>
                <a:sym typeface="Wingdings" pitchFamily="2" charset="2"/>
              </a:rPr>
              <a:t>RLH Liguria (HL7)</a:t>
            </a:r>
          </a:p>
          <a:p>
            <a:pPr marL="381000" indent="-381000">
              <a:lnSpc>
                <a:spcPct val="110000"/>
              </a:lnSpc>
              <a:buClr>
                <a:srgbClr val="FF0000"/>
              </a:buClr>
              <a:buSzPct val="110000"/>
              <a:buFont typeface="Wingdings" pitchFamily="2" charset="2"/>
              <a:buNone/>
            </a:pPr>
            <a:endParaRPr kumimoji="1" lang="it-IT" sz="2400">
              <a:solidFill>
                <a:srgbClr val="FF0000"/>
              </a:solidFill>
              <a:latin typeface="Tahoma" pitchFamily="34" charset="0"/>
              <a:sym typeface="Wingdings" pitchFamily="2" charset="2"/>
            </a:endParaRPr>
          </a:p>
          <a:p>
            <a:pPr marL="381000" indent="-381000">
              <a:lnSpc>
                <a:spcPct val="110000"/>
              </a:lnSpc>
              <a:buClr>
                <a:srgbClr val="FF0000"/>
              </a:buClr>
              <a:buSzPct val="110000"/>
              <a:buFont typeface="Wingdings" pitchFamily="2" charset="2"/>
              <a:buAutoNum type="arabicPeriod" startAt="3"/>
            </a:pPr>
            <a:endParaRPr kumimoji="1" lang="it-IT" sz="2000">
              <a:solidFill>
                <a:schemeClr val="bg1"/>
              </a:solidFill>
              <a:latin typeface="Tahoma" pitchFamily="34" charset="0"/>
              <a:sym typeface="Wingdings" pitchFamily="2" charset="2"/>
            </a:endParaRPr>
          </a:p>
          <a:p>
            <a:pPr marL="838200" lvl="1" indent="-381000">
              <a:lnSpc>
                <a:spcPct val="110000"/>
              </a:lnSpc>
              <a:buClr>
                <a:srgbClr val="FF0000"/>
              </a:buClr>
              <a:buSzPct val="155000"/>
              <a:buFont typeface="Wingdings" pitchFamily="2" charset="2"/>
              <a:buNone/>
            </a:pPr>
            <a:endParaRPr kumimoji="1" lang="it-IT" sz="800">
              <a:solidFill>
                <a:schemeClr val="bg1"/>
              </a:solidFill>
              <a:latin typeface="Tahoma" pitchFamily="34" charset="0"/>
              <a:sym typeface="Wingdings" pitchFamily="2" charset="2"/>
            </a:endParaRPr>
          </a:p>
        </p:txBody>
      </p:sp>
      <p:sp>
        <p:nvSpPr>
          <p:cNvPr id="49159" name="Text Box 7"/>
          <p:cNvSpPr txBox="1">
            <a:spLocks noChangeArrowheads="1"/>
          </p:cNvSpPr>
          <p:nvPr/>
        </p:nvSpPr>
        <p:spPr bwMode="auto">
          <a:xfrm>
            <a:off x="1165225" y="3789363"/>
            <a:ext cx="8351838" cy="2168525"/>
          </a:xfrm>
          <a:prstGeom prst="rect">
            <a:avLst/>
          </a:prstGeom>
          <a:noFill/>
          <a:ln w="9525">
            <a:noFill/>
            <a:miter lim="800000"/>
            <a:headEnd/>
            <a:tailEnd/>
          </a:ln>
        </p:spPr>
        <p:txBody>
          <a:bodyPr>
            <a:spAutoFit/>
          </a:bodyPr>
          <a:lstStyle/>
          <a:p>
            <a:pPr marL="1295400" lvl="2" indent="-381000">
              <a:lnSpc>
                <a:spcPct val="110000"/>
              </a:lnSpc>
              <a:buClr>
                <a:srgbClr val="FF0000"/>
              </a:buClr>
              <a:buSzPct val="155000"/>
              <a:buFont typeface="Wingdings" pitchFamily="2" charset="2"/>
              <a:buNone/>
            </a:pPr>
            <a:endParaRPr lang="it-IT" sz="2400">
              <a:solidFill>
                <a:srgbClr val="404040"/>
              </a:solidFill>
              <a:sym typeface="Wingdings" pitchFamily="2" charset="2"/>
            </a:endParaRPr>
          </a:p>
          <a:p>
            <a:pPr marL="838200" lvl="1" indent="-381000">
              <a:lnSpc>
                <a:spcPct val="110000"/>
              </a:lnSpc>
              <a:buClr>
                <a:srgbClr val="FF0000"/>
              </a:buClr>
              <a:buSzPct val="155000"/>
              <a:buFont typeface="Wingdings" pitchFamily="2" charset="2"/>
              <a:buChar char="§"/>
            </a:pPr>
            <a:endParaRPr kumimoji="1" lang="it-IT" sz="2400">
              <a:solidFill>
                <a:srgbClr val="FF0000"/>
              </a:solidFill>
              <a:latin typeface="Tahoma" pitchFamily="34" charset="0"/>
              <a:sym typeface="Wingdings" pitchFamily="2" charset="2"/>
            </a:endParaRPr>
          </a:p>
          <a:p>
            <a:pPr marL="381000" indent="-381000">
              <a:lnSpc>
                <a:spcPct val="110000"/>
              </a:lnSpc>
              <a:buClr>
                <a:srgbClr val="FF0000"/>
              </a:buClr>
              <a:buSzPct val="155000"/>
              <a:buFont typeface="Wingdings" pitchFamily="2" charset="2"/>
              <a:buChar char="§"/>
            </a:pPr>
            <a:r>
              <a:rPr kumimoji="1" lang="it-IT" sz="2400" b="1">
                <a:solidFill>
                  <a:srgbClr val="FF0000"/>
                </a:solidFill>
                <a:latin typeface="Tahoma" pitchFamily="34" charset="0"/>
                <a:sym typeface="Wingdings" pitchFamily="2" charset="2"/>
              </a:rPr>
              <a:t>ARCA Toscana?</a:t>
            </a:r>
          </a:p>
          <a:p>
            <a:pPr marL="381000" indent="-381000">
              <a:lnSpc>
                <a:spcPct val="110000"/>
              </a:lnSpc>
              <a:buClr>
                <a:srgbClr val="FF0000"/>
              </a:buClr>
              <a:buSzPct val="110000"/>
              <a:buFont typeface="Wingdings" pitchFamily="2" charset="2"/>
              <a:buNone/>
            </a:pPr>
            <a:endParaRPr kumimoji="1" lang="it-IT" sz="2400">
              <a:solidFill>
                <a:srgbClr val="FF0000"/>
              </a:solidFill>
              <a:latin typeface="Tahoma" pitchFamily="34" charset="0"/>
              <a:sym typeface="Wingdings" pitchFamily="2" charset="2"/>
            </a:endParaRPr>
          </a:p>
          <a:p>
            <a:pPr marL="381000" indent="-381000">
              <a:lnSpc>
                <a:spcPct val="110000"/>
              </a:lnSpc>
              <a:buClr>
                <a:srgbClr val="FF0000"/>
              </a:buClr>
              <a:buSzPct val="110000"/>
              <a:buFont typeface="Wingdings" pitchFamily="2" charset="2"/>
              <a:buAutoNum type="arabicPeriod" startAt="3"/>
            </a:pPr>
            <a:endParaRPr kumimoji="1" lang="it-IT" sz="2000">
              <a:solidFill>
                <a:schemeClr val="bg1"/>
              </a:solidFill>
              <a:latin typeface="Tahoma" pitchFamily="34" charset="0"/>
              <a:sym typeface="Wingdings" pitchFamily="2" charset="2"/>
            </a:endParaRPr>
          </a:p>
          <a:p>
            <a:pPr marL="838200" lvl="1" indent="-381000">
              <a:lnSpc>
                <a:spcPct val="110000"/>
              </a:lnSpc>
              <a:buClr>
                <a:srgbClr val="FF0000"/>
              </a:buClr>
              <a:buSzPct val="155000"/>
              <a:buFont typeface="Wingdings" pitchFamily="2" charset="2"/>
              <a:buNone/>
            </a:pPr>
            <a:endParaRPr kumimoji="1" lang="it-IT" sz="800">
              <a:solidFill>
                <a:schemeClr val="bg1"/>
              </a:solidFill>
              <a:latin typeface="Tahoma" pitchFamily="34" charset="0"/>
              <a:sym typeface="Wingdings" pitchFamily="2" charset="2"/>
            </a:endParaRPr>
          </a:p>
        </p:txBody>
      </p:sp>
      <p:pic>
        <p:nvPicPr>
          <p:cNvPr id="32774" name="Picture 6" descr="adarveni baffone"/>
          <p:cNvPicPr>
            <a:picLocks noChangeAspect="1" noChangeArrowheads="1"/>
          </p:cNvPicPr>
          <p:nvPr/>
        </p:nvPicPr>
        <p:blipFill>
          <a:blip r:embed="rId3"/>
          <a:srcRect/>
          <a:stretch>
            <a:fillRect/>
          </a:stretch>
        </p:blipFill>
        <p:spPr bwMode="auto">
          <a:xfrm>
            <a:off x="2667000" y="911225"/>
            <a:ext cx="3887788" cy="568325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xit" presetSubtype="12" fill="hold" nodeType="clickEffect">
                                  <p:stCondLst>
                                    <p:cond delay="0"/>
                                  </p:stCondLst>
                                  <p:childTnLst>
                                    <p:animEffect transition="out" filter="strips(downLeft)">
                                      <p:cBhvr>
                                        <p:cTn id="6" dur="500"/>
                                        <p:tgtEl>
                                          <p:spTgt spid="32774"/>
                                        </p:tgtEl>
                                      </p:cBhvr>
                                    </p:animEffect>
                                    <p:set>
                                      <p:cBhvr>
                                        <p:cTn id="7" dur="1" fill="hold">
                                          <p:stCondLst>
                                            <p:cond delay="499"/>
                                          </p:stCondLst>
                                        </p:cTn>
                                        <p:tgtEl>
                                          <p:spTgt spid="3277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9159"/>
                                        </p:tgtEl>
                                        <p:attrNameLst>
                                          <p:attrName>style.visibility</p:attrName>
                                        </p:attrNameLst>
                                      </p:cBhvr>
                                      <p:to>
                                        <p:strVal val="visible"/>
                                      </p:to>
                                    </p:set>
                                    <p:animEffect transition="in" filter="fade">
                                      <p:cBhvr>
                                        <p:cTn id="12" dur="2000"/>
                                        <p:tgtEl>
                                          <p:spTgt spid="49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Box 3"/>
          <p:cNvSpPr txBox="1">
            <a:spLocks noChangeArrowheads="1"/>
          </p:cNvSpPr>
          <p:nvPr/>
        </p:nvSpPr>
        <p:spPr bwMode="auto">
          <a:xfrm>
            <a:off x="1187450" y="4652963"/>
            <a:ext cx="6854825" cy="701675"/>
          </a:xfrm>
          <a:prstGeom prst="rect">
            <a:avLst/>
          </a:prstGeom>
          <a:solidFill>
            <a:srgbClr val="FFFF00"/>
          </a:solidFill>
          <a:ln w="9525" algn="ctr">
            <a:noFill/>
            <a:miter lim="800000"/>
            <a:headEnd/>
            <a:tailEnd/>
          </a:ln>
        </p:spPr>
        <p:txBody>
          <a:bodyPr>
            <a:spAutoFit/>
          </a:bodyPr>
          <a:lstStyle/>
          <a:p>
            <a:pPr algn="ctr">
              <a:spcBef>
                <a:spcPct val="50000"/>
              </a:spcBef>
            </a:pPr>
            <a:r>
              <a:rPr lang="it-IT" sz="2000" b="1">
                <a:latin typeface="Verdana" pitchFamily="34" charset="0"/>
              </a:rPr>
              <a:t>EuResist won the World Computer Honours Award 2009</a:t>
            </a:r>
            <a:endParaRPr lang="en-GB" sz="2000" b="1">
              <a:latin typeface="Verdana" pitchFamily="34" charset="0"/>
            </a:endParaRPr>
          </a:p>
        </p:txBody>
      </p:sp>
      <p:pic>
        <p:nvPicPr>
          <p:cNvPr id="34818" name="Picture 4" descr="EuResist in InfCareHIV"/>
          <p:cNvPicPr>
            <a:picLocks noChangeAspect="1" noChangeArrowheads="1"/>
          </p:cNvPicPr>
          <p:nvPr/>
        </p:nvPicPr>
        <p:blipFill>
          <a:blip r:embed="rId3"/>
          <a:srcRect/>
          <a:stretch>
            <a:fillRect/>
          </a:stretch>
        </p:blipFill>
        <p:spPr bwMode="auto">
          <a:xfrm>
            <a:off x="179388" y="765175"/>
            <a:ext cx="8783637" cy="5276850"/>
          </a:xfrm>
          <a:prstGeom prst="rect">
            <a:avLst/>
          </a:prstGeom>
          <a:noFill/>
          <a:ln w="9525">
            <a:noFill/>
            <a:miter lim="800000"/>
            <a:headEnd/>
            <a:tailEnd/>
          </a:ln>
        </p:spPr>
      </p:pic>
      <p:sp>
        <p:nvSpPr>
          <p:cNvPr id="34819" name="Text Box 5"/>
          <p:cNvSpPr txBox="1">
            <a:spLocks noChangeArrowheads="1"/>
          </p:cNvSpPr>
          <p:nvPr/>
        </p:nvSpPr>
        <p:spPr bwMode="auto">
          <a:xfrm>
            <a:off x="5651500" y="4076700"/>
            <a:ext cx="3386138" cy="1311275"/>
          </a:xfrm>
          <a:prstGeom prst="rect">
            <a:avLst/>
          </a:prstGeom>
          <a:solidFill>
            <a:srgbClr val="FFFF00"/>
          </a:solidFill>
          <a:ln w="9525" algn="ctr">
            <a:noFill/>
            <a:miter lim="800000"/>
            <a:headEnd/>
            <a:tailEnd/>
          </a:ln>
        </p:spPr>
        <p:txBody>
          <a:bodyPr>
            <a:spAutoFit/>
          </a:bodyPr>
          <a:lstStyle/>
          <a:p>
            <a:pPr algn="ctr">
              <a:spcBef>
                <a:spcPct val="50000"/>
              </a:spcBef>
            </a:pPr>
            <a:r>
              <a:rPr lang="it-IT" sz="2000" b="1">
                <a:latin typeface="Verdana" pitchFamily="34" charset="0"/>
              </a:rPr>
              <a:t>InfCare adopted by all Scandinavian countries + centres in Somalia, India</a:t>
            </a:r>
            <a:endParaRPr lang="en-GB" sz="2000" b="1">
              <a:latin typeface="Verdana" pitchFamily="34" charset="0"/>
            </a:endParaRPr>
          </a:p>
        </p:txBody>
      </p:sp>
      <p:sp>
        <p:nvSpPr>
          <p:cNvPr id="34820" name="Rectangle 4"/>
          <p:cNvSpPr>
            <a:spLocks noChangeArrowheads="1"/>
          </p:cNvSpPr>
          <p:nvPr/>
        </p:nvSpPr>
        <p:spPr bwMode="auto">
          <a:xfrm>
            <a:off x="2022475" y="114300"/>
            <a:ext cx="7121525" cy="739775"/>
          </a:xfrm>
          <a:prstGeom prst="rect">
            <a:avLst/>
          </a:prstGeom>
          <a:noFill/>
          <a:ln w="9525">
            <a:noFill/>
            <a:miter lim="800000"/>
            <a:headEnd/>
            <a:tailEnd/>
          </a:ln>
        </p:spPr>
        <p:txBody>
          <a:bodyPr/>
          <a:lstStyle/>
          <a:p>
            <a:pPr>
              <a:lnSpc>
                <a:spcPct val="90000"/>
              </a:lnSpc>
            </a:pPr>
            <a:r>
              <a:rPr lang="en-GB" sz="4000" b="1">
                <a:solidFill>
                  <a:srgbClr val="A22338"/>
                </a:solidFill>
              </a:rPr>
              <a:t>EuResist in InfCare</a:t>
            </a:r>
            <a:endParaRPr lang="it-IT" sz="4000" b="1">
              <a:solidFill>
                <a:srgbClr val="A22338"/>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1233</TotalTime>
  <Words>1180</Words>
  <Application>Microsoft Office PowerPoint</Application>
  <PresentationFormat>On-screen Show (4:3)</PresentationFormat>
  <Paragraphs>203</Paragraphs>
  <Slides>19</Slides>
  <Notes>16</Notes>
  <HiddenSlides>0</HiddenSlides>
  <MMClips>0</MMClips>
  <ScaleCrop>false</ScaleCrop>
  <HeadingPairs>
    <vt:vector size="8" baseType="variant">
      <vt:variant>
        <vt:lpstr>Caratteri utilizzati</vt:lpstr>
      </vt:variant>
      <vt:variant>
        <vt:i4>9</vt:i4>
      </vt:variant>
      <vt:variant>
        <vt:lpstr>Modello struttura</vt:lpstr>
      </vt:variant>
      <vt:variant>
        <vt:i4>11</vt:i4>
      </vt:variant>
      <vt:variant>
        <vt:lpstr>Server OLE incorporati</vt:lpstr>
      </vt:variant>
      <vt:variant>
        <vt:i4>1</vt:i4>
      </vt:variant>
      <vt:variant>
        <vt:lpstr>Titoli diapositive</vt:lpstr>
      </vt:variant>
      <vt:variant>
        <vt:i4>19</vt:i4>
      </vt:variant>
    </vt:vector>
  </HeadingPairs>
  <TitlesOfParts>
    <vt:vector size="40" baseType="lpstr">
      <vt:lpstr>Arial</vt:lpstr>
      <vt:lpstr>Calibri</vt:lpstr>
      <vt:lpstr>Tahoma</vt:lpstr>
      <vt:lpstr>Wingdings</vt:lpstr>
      <vt:lpstr>Corbel</vt:lpstr>
      <vt:lpstr>Verdana</vt:lpstr>
      <vt:lpstr>SimSun</vt:lpstr>
      <vt:lpstr>Times New Roman</vt:lpstr>
      <vt:lpstr>ＭＳ Ｐゴシック</vt:lpstr>
      <vt:lpstr>Tema di Office</vt:lpstr>
      <vt:lpstr>Tema di Office</vt:lpstr>
      <vt:lpstr>Tema di Office</vt:lpstr>
      <vt:lpstr>Tema di Office</vt:lpstr>
      <vt:lpstr>Tema di Office</vt:lpstr>
      <vt:lpstr>Tema di Office</vt:lpstr>
      <vt:lpstr>Tema di Office</vt:lpstr>
      <vt:lpstr>Tema di Office</vt:lpstr>
      <vt:lpstr>Tema di Office</vt:lpstr>
      <vt:lpstr>Tema di Office</vt:lpstr>
      <vt:lpstr>Tema di Office</vt:lpstr>
      <vt:lpstr>Grafico di Microsoft Office Excel</vt:lpstr>
      <vt:lpstr>La condivisione dei dati</vt:lpstr>
      <vt:lpstr>Condividere i dati: una questione di… resistenze</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Titolo della presentazione</dc:title>
  <dc:creator>Di Cunsolo, Marcello</dc:creator>
  <cp:lastModifiedBy>I-PRO</cp:lastModifiedBy>
  <cp:revision>18</cp:revision>
  <dcterms:created xsi:type="dcterms:W3CDTF">2016-09-16T10:32:44Z</dcterms:created>
  <dcterms:modified xsi:type="dcterms:W3CDTF">2016-10-07T05:43:16Z</dcterms:modified>
</cp:coreProperties>
</file>