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73" r:id="rId4"/>
    <p:sldId id="268" r:id="rId5"/>
    <p:sldId id="269" r:id="rId6"/>
    <p:sldId id="270" r:id="rId7"/>
    <p:sldId id="258" r:id="rId8"/>
    <p:sldId id="257" r:id="rId9"/>
    <p:sldId id="259" r:id="rId10"/>
    <p:sldId id="260" r:id="rId11"/>
    <p:sldId id="274" r:id="rId12"/>
    <p:sldId id="262" r:id="rId13"/>
    <p:sldId id="263" r:id="rId14"/>
    <p:sldId id="264" r:id="rId15"/>
    <p:sldId id="265" r:id="rId16"/>
    <p:sldId id="267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033"/>
    <a:srgbClr val="A22338"/>
    <a:srgbClr val="679BA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2.xlsx"/><Relationship Id="rId2" Type="http://schemas.microsoft.com/office/2011/relationships/chartStyle" Target="style9.xml"/><Relationship Id="rId3" Type="http://schemas.microsoft.com/office/2011/relationships/chartColorStyle" Target="colors9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6.xlsx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7.xlsx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8.xlsx"/><Relationship Id="rId2" Type="http://schemas.microsoft.com/office/2011/relationships/chartStyle" Target="style8.xml"/><Relationship Id="rId3" Type="http://schemas.microsoft.com/office/2011/relationships/chartColorStyle" Target="colors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In vita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929202115361539"/>
                  <c:y val="0.1457373614795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85%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6114705977037733"/>
                      <c:h val="0.134852602294072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3CB-44B0-BF20-6AF28E5AA7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Foglio1!$B$2</c:f>
              <c:numCache>
                <c:formatCode>General</c:formatCode>
                <c:ptCount val="1"/>
                <c:pt idx="0">
                  <c:v>4399.0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CB-44B0-BF20-6AF28E5AA777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Deceduti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464601057680761"/>
                  <c:y val="0.10930302110968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CB-44B0-BF20-6AF28E5AA7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Foglio1!$C$2</c:f>
              <c:numCache>
                <c:formatCode>General</c:formatCode>
                <c:ptCount val="1"/>
                <c:pt idx="0">
                  <c:v>729.0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CB-44B0-BF20-6AF28E5AA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78412600"/>
        <c:axId val="2078408792"/>
      </c:barChart>
      <c:catAx>
        <c:axId val="2078412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78408792"/>
        <c:crosses val="autoZero"/>
        <c:auto val="1"/>
        <c:lblAlgn val="ctr"/>
        <c:lblOffset val="100"/>
        <c:noMultiLvlLbl val="0"/>
      </c:catAx>
      <c:valAx>
        <c:axId val="2078408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78412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876854837479"/>
          <c:y val="0.172172919484042"/>
          <c:w val="0.659995377300677"/>
          <c:h val="0.809581981312421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2014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5F-4D89-B192-00B9320463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5F-4D89-B192-00B9320463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D5F-4D89-B192-00B93204631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D5F-4D89-B192-00B932046313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 cap="flat" cmpd="sng" algn="ctr">
                <a:solidFill>
                  <a:schemeClr val="accent6">
                    <a:shade val="50000"/>
                  </a:schemeClr>
                </a:solidFill>
                <a:prstDash val="solid"/>
                <a:miter lim="800000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D5F-4D89-B192-00B932046313}"/>
              </c:ext>
            </c:extLst>
          </c:dPt>
          <c:dLbls>
            <c:dLbl>
              <c:idx val="0"/>
              <c:layout>
                <c:manualLayout>
                  <c:x val="-0.202662478172608"/>
                  <c:y val="-0.23743825768675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>
                        <a:solidFill>
                          <a:schemeClr val="bg1"/>
                        </a:solidFill>
                      </a:rPr>
                      <a:t>7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6.0%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5F-4D89-B192-00B93204631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dirty="0"/>
                      <a:t>1</a:t>
                    </a:r>
                    <a:r>
                      <a:rPr lang="en-US" dirty="0"/>
                      <a:t>6.5%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5F-4D89-B192-00B932046313}"/>
                </c:ext>
              </c:extLst>
            </c:dLbl>
            <c:dLbl>
              <c:idx val="2"/>
              <c:layout>
                <c:manualLayout>
                  <c:x val="-0.00790172619708921"/>
                  <c:y val="0.0123973938793126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3</a:t>
                    </a:r>
                    <a:r>
                      <a:rPr lang="en-US" dirty="0"/>
                      <a:t>.3%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5F-4D89-B192-00B932046313}"/>
                </c:ext>
              </c:extLst>
            </c:dLbl>
            <c:dLbl>
              <c:idx val="3"/>
              <c:layout>
                <c:manualLayout>
                  <c:x val="0.0258728473179051"/>
                  <c:y val="-0.0149906125637964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</a:t>
                    </a:r>
                    <a:r>
                      <a:rPr lang="en-US" dirty="0"/>
                      <a:t>.7%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5F-4D89-B192-00B932046313}"/>
                </c:ext>
              </c:extLst>
            </c:dLbl>
            <c:dLbl>
              <c:idx val="4"/>
              <c:layout>
                <c:manualLayout>
                  <c:x val="0.0776635929341184"/>
                  <c:y val="0.0145023950330305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2</a:t>
                    </a:r>
                    <a:r>
                      <a:rPr lang="en-US" dirty="0"/>
                      <a:t>.5%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5F-4D89-B192-00B9320463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FTC/TDF+3°farmaco</c:v>
                </c:pt>
                <c:pt idx="1">
                  <c:v>3TC/ABC+3°farmaco</c:v>
                </c:pt>
                <c:pt idx="2">
                  <c:v>AZT/3TC+3°farmaco</c:v>
                </c:pt>
                <c:pt idx="3">
                  <c:v>3 NRTIs</c:v>
                </c:pt>
                <c:pt idx="4">
                  <c:v>Altro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92.0</c:v>
                </c:pt>
                <c:pt idx="1">
                  <c:v>20.0</c:v>
                </c:pt>
                <c:pt idx="2">
                  <c:v>4.0</c:v>
                </c:pt>
                <c:pt idx="3">
                  <c:v>2.0</c:v>
                </c:pt>
                <c:pt idx="4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D5F-4D89-B192-00B932046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FE7-4E0A-A37D-D3186DB6AE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E7-4E0A-A37D-D3186DB6AE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FE7-4E0A-A37D-D3186DB6AE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FE7-4E0A-A37D-D3186DB6AE4D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E7-4E0A-A37D-D3186DB6AE4D}"/>
              </c:ext>
            </c:extLst>
          </c:dPt>
          <c:dLbls>
            <c:dLbl>
              <c:idx val="0"/>
              <c:layout>
                <c:manualLayout>
                  <c:x val="-0.220373169704241"/>
                  <c:y val="-0.1308769154290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>
                        <a:solidFill>
                          <a:schemeClr val="bg1"/>
                        </a:solidFill>
                      </a:rPr>
                      <a:t>68.5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 %</a:t>
                    </a:r>
                  </a:p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E7-4E0A-A37D-D3186DB6AE4D}"/>
                </c:ext>
              </c:extLst>
            </c:dLbl>
            <c:dLbl>
              <c:idx val="1"/>
              <c:layout>
                <c:manualLayout>
                  <c:x val="0.0109592749024484"/>
                  <c:y val="-0.019201309653735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>
                        <a:solidFill>
                          <a:schemeClr val="tx1"/>
                        </a:solidFill>
                      </a:rPr>
                      <a:t>11.5 %</a:t>
                    </a:r>
                    <a:endParaRPr lang="en-US" sz="18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E7-4E0A-A37D-D3186DB6AE4D}"/>
                </c:ext>
              </c:extLst>
            </c:dLbl>
            <c:dLbl>
              <c:idx val="2"/>
              <c:layout>
                <c:manualLayout>
                  <c:x val="0.0184769092234467"/>
                  <c:y val="-0.006240698481992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>
                        <a:solidFill>
                          <a:schemeClr val="tx1"/>
                        </a:solidFill>
                      </a:rPr>
                      <a:t>2.8 %</a:t>
                    </a:r>
                    <a:endParaRPr lang="en-US" sz="18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E7-4E0A-A37D-D3186DB6AE4D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E7-4E0A-A37D-D3186DB6AE4D}"/>
                </c:ext>
              </c:extLst>
            </c:dLbl>
            <c:dLbl>
              <c:idx val="4"/>
              <c:layout>
                <c:manualLayout>
                  <c:x val="0.062835795717459"/>
                  <c:y val="0.0153609273645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>
                        <a:solidFill>
                          <a:schemeClr val="tx1"/>
                        </a:solidFill>
                      </a:rPr>
                      <a:t>17.2 %</a:t>
                    </a:r>
                    <a:endParaRPr lang="en-US" sz="18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E7-4E0A-A37D-D3186DB6AE4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3TC/TDF + 3° farmaco</c:v>
                </c:pt>
                <c:pt idx="1">
                  <c:v>3TC/ABC + 3° farmaco</c:v>
                </c:pt>
                <c:pt idx="2">
                  <c:v>AZT/3TC + 3° farmaco</c:v>
                </c:pt>
                <c:pt idx="3">
                  <c:v>Altra triplice</c:v>
                </c:pt>
                <c:pt idx="4">
                  <c:v>Altro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24.0</c:v>
                </c:pt>
                <c:pt idx="1">
                  <c:v>4.0</c:v>
                </c:pt>
                <c:pt idx="2">
                  <c:v>1.0</c:v>
                </c:pt>
                <c:pt idx="3">
                  <c:v>0.0</c:v>
                </c:pt>
                <c:pt idx="4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E7-4E0A-A37D-D3186DB6AE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341864670983"/>
          <c:y val="0.033218315182115"/>
          <c:w val="0.675136897733013"/>
          <c:h val="0.7272006008994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De-intensificazione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26.0%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B2-4D7C-A9CA-67828A99929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>
                        <a:solidFill>
                          <a:srgbClr val="000000"/>
                        </a:solidFill>
                      </a:rPr>
                      <a:t>63.6%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B2-4D7C-A9CA-67828A99929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rgbClr val="000000"/>
                        </a:solidFill>
                      </a:rPr>
                      <a:t>50.4%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ACF-4572-AFBB-737C2EA8A5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Foglio1!$A$2:$A$4</c:f>
              <c:numCache>
                <c:formatCode>General</c:formatCode>
                <c:ptCount val="3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26.0</c:v>
                </c:pt>
                <c:pt idx="1">
                  <c:v>63.6</c:v>
                </c:pt>
                <c:pt idx="2">
                  <c:v>43.0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FB2-4D7C-A9CA-67828A99929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Single tablet regimen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bg1"/>
                        </a:solidFill>
                      </a:rPr>
                      <a:t>5</a:t>
                    </a:r>
                    <a:r>
                      <a:rPr lang="en-US" sz="1400"/>
                      <a:t>1.5%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B2-4D7C-A9CA-67828A99929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en-US" sz="1400" dirty="0"/>
                      <a:t>3.2%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B2-4D7C-A9CA-67828A99929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15.4%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CF-4572-AFBB-737C2EA8A5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Foglio1!$A$2:$A$4</c:f>
              <c:numCache>
                <c:formatCode>General</c:formatCode>
                <c:ptCount val="3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</c:numCache>
            </c:numRef>
          </c:cat>
          <c:val>
            <c:numRef>
              <c:f>Foglio1!$C$2:$C$4</c:f>
              <c:numCache>
                <c:formatCode>General</c:formatCode>
                <c:ptCount val="3"/>
                <c:pt idx="0">
                  <c:v>51.5</c:v>
                </c:pt>
                <c:pt idx="1">
                  <c:v>23.2</c:v>
                </c:pt>
                <c:pt idx="2">
                  <c:v>12.0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FB2-4D7C-A9CA-67828A99929A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Altro regime a 3 farmaci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>
                        <a:solidFill>
                          <a:schemeClr val="tx1"/>
                        </a:solidFill>
                      </a:rPr>
                      <a:t>22.5%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B2-4D7C-A9CA-67828A99929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chemeClr val="tx1"/>
                        </a:solidFill>
                      </a:rPr>
                      <a:t>13.2%</a:t>
                    </a:r>
                    <a:endParaRPr lang="en-US" sz="14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B2-4D7C-A9CA-67828A99929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34.3%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CF-4572-AFBB-737C2EA8A5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Foglio1!$A$2:$A$4</c:f>
              <c:numCache>
                <c:formatCode>General</c:formatCode>
                <c:ptCount val="3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</c:numCache>
            </c:num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22.5</c:v>
                </c:pt>
                <c:pt idx="1">
                  <c:v>13.2</c:v>
                </c:pt>
                <c:pt idx="2">
                  <c:v>45.0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FB2-4D7C-A9CA-67828A9992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135657592"/>
        <c:axId val="2135661592"/>
      </c:barChart>
      <c:catAx>
        <c:axId val="2135657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35661592"/>
        <c:crosses val="autoZero"/>
        <c:auto val="1"/>
        <c:lblAlgn val="ctr"/>
        <c:lblOffset val="100"/>
        <c:noMultiLvlLbl val="0"/>
      </c:catAx>
      <c:valAx>
        <c:axId val="2135661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5657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"/>
          <c:y val="0.845139744452225"/>
          <c:w val="1.0"/>
          <c:h val="0.0959830218436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Terapia precedente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3E-496F-804A-5E449BB3D738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Foglio1!$A$2:$A$4</c:f>
              <c:numCache>
                <c:formatCode>General</c:formatCode>
                <c:ptCount val="3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703.0</c:v>
                </c:pt>
                <c:pt idx="1">
                  <c:v>769.0</c:v>
                </c:pt>
                <c:pt idx="2">
                  <c:v>890.0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83E-496F-804A-5E449BB3D73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Terapia ottimizzata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Foglio1!$A$2:$A$4</c:f>
              <c:numCache>
                <c:formatCode>General</c:formatCode>
                <c:ptCount val="3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</c:numCache>
            </c:numRef>
          </c:cat>
          <c:val>
            <c:numRef>
              <c:f>Foglio1!$C$2:$C$4</c:f>
              <c:numCache>
                <c:formatCode>General</c:formatCode>
                <c:ptCount val="3"/>
                <c:pt idx="0">
                  <c:v>614.0</c:v>
                </c:pt>
                <c:pt idx="1">
                  <c:v>566.0</c:v>
                </c:pt>
                <c:pt idx="2">
                  <c:v>801.0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83E-496F-804A-5E449BB3D7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5771128"/>
        <c:axId val="2135774760"/>
      </c:barChart>
      <c:catAx>
        <c:axId val="2135771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35774760"/>
        <c:crosses val="autoZero"/>
        <c:auto val="1"/>
        <c:lblAlgn val="ctr"/>
        <c:lblOffset val="100"/>
        <c:noMultiLvlLbl val="0"/>
      </c:catAx>
      <c:valAx>
        <c:axId val="2135774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35771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254823815094"/>
          <c:y val="0.121454339130983"/>
          <c:w val="0.77018926942679"/>
          <c:h val="0.76485055232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Maschi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126690790011844"/>
                  <c:y val="0.1605466631117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69%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691114553080782"/>
                      <c:h val="0.16100536786348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0B0-4CFE-94E2-E78A52562F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Foglio1!$B$2</c:f>
              <c:numCache>
                <c:formatCode>General</c:formatCode>
                <c:ptCount val="1"/>
                <c:pt idx="0">
                  <c:v>3536.0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B0-4CFE-94E2-E78A52562F6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Femmine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84460526674563"/>
                  <c:y val="0.10425107994268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31%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B0-4CFE-94E2-E78A52562F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Foglio1!$C$2</c:f>
              <c:numCache>
                <c:formatCode>General</c:formatCode>
                <c:ptCount val="1"/>
                <c:pt idx="0">
                  <c:v>1592.0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0B0-4CFE-94E2-E78A52562F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8346264"/>
        <c:axId val="2078342504"/>
      </c:barChart>
      <c:catAx>
        <c:axId val="207834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78342504"/>
        <c:crosses val="autoZero"/>
        <c:auto val="1"/>
        <c:lblAlgn val="ctr"/>
        <c:lblOffset val="100"/>
        <c:noMultiLvlLbl val="0"/>
      </c:catAx>
      <c:valAx>
        <c:axId val="2078342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78346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3234038168804"/>
          <c:y val="0.908975266007747"/>
          <c:w val="0.540251758873842"/>
          <c:h val="0.0853355013179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024010057756478"/>
                  <c:y val="0.1480365335186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65%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69430659142255"/>
                      <c:h val="0.152665281468065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8AF-4DDE-92E8-F5A6CEA9E8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Foglio1!$B$2</c:f>
              <c:numCache>
                <c:formatCode>General</c:formatCode>
                <c:ptCount val="1"/>
                <c:pt idx="0">
                  <c:v>3343.0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AF-4DDE-92E8-F5A6CEA9E8F7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Altra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"/>
                  <c:y val="0.100081036744976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35%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AF-4DDE-92E8-F5A6CEA9E8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Foglio1!$C$2</c:f>
              <c:numCache>
                <c:formatCode>General</c:formatCode>
                <c:ptCount val="1"/>
                <c:pt idx="0">
                  <c:v>1785.0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AF-4DDE-92E8-F5A6CEA9E8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0902440"/>
        <c:axId val="2110898680"/>
      </c:barChart>
      <c:catAx>
        <c:axId val="211090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10898680"/>
        <c:crosses val="autoZero"/>
        <c:auto val="1"/>
        <c:lblAlgn val="ctr"/>
        <c:lblOffset val="100"/>
        <c:noMultiLvlLbl val="0"/>
      </c:catAx>
      <c:valAx>
        <c:axId val="2110898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10902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Diagnosi pre-1996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112111502746114"/>
                  <c:y val="0.1183158628909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58%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105886224656623"/>
                      <c:h val="9.39816451202667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3B4-46AD-BAB7-7AF57B67BF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Foglio1!$B$2</c:f>
              <c:numCache>
                <c:formatCode>General</c:formatCode>
                <c:ptCount val="1"/>
                <c:pt idx="0">
                  <c:v>2964.0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4-46AD-BAB7-7AF57B67BF2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Diagnosi 1996-oggi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179378404393782"/>
                  <c:y val="0.11478404608826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42%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2863656169734344"/>
                      <c:h val="0.101045278725698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3B4-46AD-BAB7-7AF57B67BF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Foglio1!$C$2</c:f>
              <c:numCache>
                <c:formatCode>General</c:formatCode>
                <c:ptCount val="1"/>
                <c:pt idx="0">
                  <c:v>2164.0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B4-46AD-BAB7-7AF57B67BF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0836296"/>
        <c:axId val="2110832472"/>
      </c:barChart>
      <c:catAx>
        <c:axId val="2110836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10832472"/>
        <c:crosses val="autoZero"/>
        <c:auto val="1"/>
        <c:lblAlgn val="ctr"/>
        <c:lblOffset val="100"/>
        <c:noMultiLvlLbl val="0"/>
      </c:catAx>
      <c:valAx>
        <c:axId val="2110832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10836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CDC Classe 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22903680152353"/>
                  <c:y val="0.2161663457993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34%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3358881806451374"/>
                      <c:h val="0.131728525281134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F34-4E5E-81F6-44FB9C1F57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Foglio1!$B$2</c:f>
              <c:numCache>
                <c:formatCode>General</c:formatCode>
                <c:ptCount val="1"/>
                <c:pt idx="0">
                  <c:v>1732.0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34-4E5E-81F6-44FB9C1F5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0799608"/>
        <c:axId val="2110795848"/>
      </c:barChart>
      <c:catAx>
        <c:axId val="211079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10795848"/>
        <c:crosses val="autoZero"/>
        <c:auto val="1"/>
        <c:lblAlgn val="ctr"/>
        <c:lblOffset val="100"/>
        <c:noMultiLvlLbl val="0"/>
      </c:catAx>
      <c:valAx>
        <c:axId val="2110795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1079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14-42CE-929C-B5C6B77B3C7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14-42CE-929C-B5C6B77B3C7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14-42CE-929C-B5C6B77B3C7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514-42CE-929C-B5C6B77B3C76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514-42CE-929C-B5C6B77B3C76}"/>
              </c:ext>
            </c:extLst>
          </c:dPt>
          <c:dLbls>
            <c:dLbl>
              <c:idx val="0"/>
              <c:layout>
                <c:manualLayout>
                  <c:x val="-0.181208567436176"/>
                  <c:y val="0.1258342953592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35%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202833663916531"/>
                      <c:h val="0.136229828621194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514-42CE-929C-B5C6B77B3C76}"/>
                </c:ext>
              </c:extLst>
            </c:dLbl>
            <c:dLbl>
              <c:idx val="1"/>
              <c:layout>
                <c:manualLayout>
                  <c:x val="-0.0538728173458903"/>
                  <c:y val="-0.15701422716026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27%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998945681584655"/>
                      <c:h val="0.10769520235594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514-42CE-929C-B5C6B77B3C7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32%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14-42CE-929C-B5C6B77B3C7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/>
                      <a:t>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14-42CE-929C-B5C6B77B3C7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/>
                      <a:t>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14-42CE-929C-B5C6B77B3C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MSM</c:v>
                </c:pt>
                <c:pt idx="1">
                  <c:v>Etero</c:v>
                </c:pt>
                <c:pt idx="2">
                  <c:v>FD</c:v>
                </c:pt>
                <c:pt idx="3">
                  <c:v>Trasfusioni</c:v>
                </c:pt>
                <c:pt idx="4">
                  <c:v>Altro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1750.0</c:v>
                </c:pt>
                <c:pt idx="1">
                  <c:v>1375.0</c:v>
                </c:pt>
                <c:pt idx="2">
                  <c:v>1680.0</c:v>
                </c:pt>
                <c:pt idx="3">
                  <c:v>40.0</c:v>
                </c:pt>
                <c:pt idx="4">
                  <c:v>61.0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514-42CE-929C-B5C6B77B3C7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A5C-4DD7-81DB-A9C25A7F031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A5C-4DD7-81DB-A9C25A7F0313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A5C-4DD7-81DB-A9C25A7F0313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D94-4A59-A9C4-A1DFC99450A4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94-4A59-A9C4-A1DFC99450A4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38.5%</a:t>
                    </a: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5C-4DD7-81DB-A9C25A7F0313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20.5%</a:t>
                    </a: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5C-4DD7-81DB-A9C25A7F0313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13.6%</a:t>
                    </a: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5C-4DD7-81DB-A9C25A7F0313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16.6%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94-4A59-A9C4-A1DFC99450A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11.9%</a:t>
                    </a:r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94-4A59-A9C4-A1DFC99450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STR</c:v>
                </c:pt>
                <c:pt idx="1">
                  <c:v>Double Therapy</c:v>
                </c:pt>
                <c:pt idx="2">
                  <c:v>2 NRTI + PI/r</c:v>
                </c:pt>
                <c:pt idx="3">
                  <c:v>2 NRTI + INI</c:v>
                </c:pt>
                <c:pt idx="4">
                  <c:v>Altro</c:v>
                </c:pt>
              </c:strCache>
            </c:strRef>
          </c:cat>
          <c:val>
            <c:numRef>
              <c:f>Foglio1!$B$2:$B$6</c:f>
              <c:numCache>
                <c:formatCode>0.00%</c:formatCode>
                <c:ptCount val="5"/>
                <c:pt idx="0">
                  <c:v>0.385</c:v>
                </c:pt>
                <c:pt idx="1">
                  <c:v>0.204</c:v>
                </c:pt>
                <c:pt idx="2">
                  <c:v>0.136</c:v>
                </c:pt>
                <c:pt idx="3">
                  <c:v>0.166</c:v>
                </c:pt>
                <c:pt idx="4">
                  <c:v>0.119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5C-4DD7-81DB-A9C25A7F031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In trattamento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dirty="0"/>
                      <a:t>96%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39-402E-9AFC-2FDA0DFCE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Foglio1!$B$2</c:f>
              <c:numCache>
                <c:formatCode>General</c:formatCode>
                <c:ptCount val="1"/>
                <c:pt idx="0">
                  <c:v>93.0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4E-49DA-8433-06A0DA1D4D8B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Naive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2.5%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39-402E-9AFC-2FDA0DFCE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Foglio1!$C$2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44E-49DA-8433-06A0DA1D4D8B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Off-treatment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1.5%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39-402E-9AFC-2FDA0DFCE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Foglio1!$D$2</c:f>
              <c:numCache>
                <c:formatCode>General</c:formatCode>
                <c:ptCount val="1"/>
                <c:pt idx="0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4E-49DA-8433-06A0DA1D4D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35320984"/>
        <c:axId val="2135324904"/>
      </c:barChart>
      <c:catAx>
        <c:axId val="2135320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35324904"/>
        <c:crosses val="autoZero"/>
        <c:auto val="1"/>
        <c:lblAlgn val="ctr"/>
        <c:lblOffset val="100"/>
        <c:noMultiLvlLbl val="0"/>
      </c:catAx>
      <c:valAx>
        <c:axId val="2135324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5320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2013</a:t>
            </a:r>
          </a:p>
        </c:rich>
      </c:tx>
      <c:layout>
        <c:manualLayout>
          <c:xMode val="edge"/>
          <c:yMode val="edge"/>
          <c:x val="0.209705393416538"/>
          <c:y val="0.016850302566345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191001411365815"/>
          <c:y val="0.23912104451583"/>
          <c:w val="0.461768717358997"/>
          <c:h val="0.50269005010839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2013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BE-4D51-9D8D-C5AB8D0429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BE-4D51-9D8D-C5AB8D0429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BE-4D51-9D8D-C5AB8D0429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BE-4D51-9D8D-C5AB8D042993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 cap="flat" cmpd="sng" algn="ctr">
                <a:solidFill>
                  <a:schemeClr val="accent6">
                    <a:shade val="50000"/>
                  </a:schemeClr>
                </a:solidFill>
                <a:prstDash val="solid"/>
                <a:miter lim="800000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3BE-4D51-9D8D-C5AB8D042993}"/>
              </c:ext>
            </c:extLst>
          </c:dPt>
          <c:dLbls>
            <c:dLbl>
              <c:idx val="0"/>
              <c:layout>
                <c:manualLayout>
                  <c:x val="-0.126900218068351"/>
                  <c:y val="-0.080722331583552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>
                        <a:solidFill>
                          <a:schemeClr val="bg1"/>
                        </a:solidFill>
                      </a:rPr>
                      <a:t>6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6.0%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BE-4D51-9D8D-C5AB8D042993}"/>
                </c:ext>
              </c:extLst>
            </c:dLbl>
            <c:dLbl>
              <c:idx val="1"/>
              <c:layout>
                <c:manualLayout>
                  <c:x val="0.0"/>
                  <c:y val="-0.036478424591628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9</a:t>
                    </a:r>
                    <a:r>
                      <a:rPr lang="en-US" dirty="0"/>
                      <a:t>.5%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BE-4D51-9D8D-C5AB8D042993}"/>
                </c:ext>
              </c:extLst>
            </c:dLbl>
            <c:dLbl>
              <c:idx val="2"/>
              <c:layout>
                <c:manualLayout>
                  <c:x val="0.00914507441559991"/>
                  <c:y val="-0.00280603266089449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</a:t>
                    </a:r>
                    <a:r>
                      <a:rPr lang="en-US" dirty="0"/>
                      <a:t>1.5%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BE-4D51-9D8D-C5AB8D042993}"/>
                </c:ext>
              </c:extLst>
            </c:dLbl>
            <c:dLbl>
              <c:idx val="3"/>
              <c:layout>
                <c:manualLayout>
                  <c:x val="0.0156772704267427"/>
                  <c:y val="0.0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</a:t>
                    </a:r>
                    <a:r>
                      <a:rPr lang="en-US" dirty="0"/>
                      <a:t>0.0%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BE-4D51-9D8D-C5AB8D042993}"/>
                </c:ext>
              </c:extLst>
            </c:dLbl>
            <c:dLbl>
              <c:idx val="4"/>
              <c:layout>
                <c:manualLayout>
                  <c:x val="0.0230078345204442"/>
                  <c:y val="-0.00787324156207198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3</a:t>
                    </a:r>
                    <a:r>
                      <a:rPr lang="en-US" dirty="0"/>
                      <a:t>.0%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BE-4D51-9D8D-C5AB8D0429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FTC/TDF+3°farmaco</c:v>
                </c:pt>
                <c:pt idx="1">
                  <c:v>3TC/ABC+3°farmaco</c:v>
                </c:pt>
                <c:pt idx="2">
                  <c:v>AZT/3TC+3°farmaco</c:v>
                </c:pt>
                <c:pt idx="3">
                  <c:v>3 NRTI</c:v>
                </c:pt>
                <c:pt idx="4">
                  <c:v>Altra triplice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132.0</c:v>
                </c:pt>
                <c:pt idx="1">
                  <c:v>19.0</c:v>
                </c:pt>
                <c:pt idx="2">
                  <c:v>23.0</c:v>
                </c:pt>
                <c:pt idx="3">
                  <c:v>20.0</c:v>
                </c:pt>
                <c:pt idx="4">
                  <c:v>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3BE-4D51-9D8D-C5AB8D0429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300414058678209"/>
          <c:y val="0.832728352388594"/>
          <c:w val="0.969958529426699"/>
          <c:h val="0.1672716476114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C8918-6A47-4157-83E0-FEE7FCF11B80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2DB98-43EB-4F40-88AD-8DA5538B1FF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21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/>
              <a:t>Principio generale nel</a:t>
            </a:r>
            <a:r>
              <a:rPr lang="it-IT" baseline="0"/>
              <a:t> mantenimento/semplificazione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5E122-80E6-4045-857F-5EBEC700AC7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37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5E122-80E6-4045-857F-5EBEC700AC7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840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5E122-80E6-4045-857F-5EBEC700AC7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71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6349" y="2220687"/>
            <a:ext cx="5362302" cy="3762103"/>
          </a:xfrm>
          <a:solidFill>
            <a:schemeClr val="bg1">
              <a:alpha val="65000"/>
            </a:schemeClr>
          </a:solidFill>
          <a:ln w="101600" cap="sq">
            <a:solidFill>
              <a:srgbClr val="A22338"/>
            </a:solidFill>
            <a:miter lim="800000"/>
          </a:ln>
        </p:spPr>
        <p:txBody>
          <a:bodyPr anchor="ctr" anchorCtr="0">
            <a:normAutofit/>
          </a:bodyPr>
          <a:lstStyle>
            <a:lvl1pPr algn="l">
              <a:defRPr sz="4400">
                <a:solidFill>
                  <a:srgbClr val="A22338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23116" y="783772"/>
            <a:ext cx="3180805" cy="930773"/>
          </a:xfrm>
          <a:solidFill>
            <a:schemeClr val="bg1">
              <a:alpha val="65000"/>
            </a:schemeClr>
          </a:solidFill>
          <a:ln w="101600" cap="sq">
            <a:solidFill>
              <a:srgbClr val="A22338"/>
            </a:solidFill>
            <a:miter lim="800000"/>
          </a:ln>
        </p:spPr>
        <p:txBody>
          <a:bodyPr anchor="ctr" anchorCtr="1">
            <a:noAutofit/>
          </a:bodyPr>
          <a:lstStyle>
            <a:lvl1pPr marL="0" indent="0" algn="ctr">
              <a:buNone/>
              <a:defRPr sz="2400" b="1">
                <a:solidFill>
                  <a:srgbClr val="A2233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141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79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6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5157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99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85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98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36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23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88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090056" y="103866"/>
            <a:ext cx="6425293" cy="15420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265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A2233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chart" Target="../charts/chart10.xml"/><Relationship Id="rId5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6349" y="2220687"/>
            <a:ext cx="4873953" cy="3448593"/>
          </a:xfrm>
        </p:spPr>
        <p:txBody>
          <a:bodyPr>
            <a:normAutofit/>
          </a:bodyPr>
          <a:lstStyle/>
          <a:p>
            <a:pPr algn="ctr"/>
            <a:r>
              <a:rPr lang="it-IT" sz="3500" dirty="0"/>
              <a:t>I database locali: la nostra esperienza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712678" y="432080"/>
            <a:ext cx="4058530" cy="1284179"/>
          </a:xfrm>
        </p:spPr>
        <p:txBody>
          <a:bodyPr/>
          <a:lstStyle/>
          <a:p>
            <a:r>
              <a:rPr lang="it-IT" sz="1800" dirty="0"/>
              <a:t>Dott.ssa Simona Di </a:t>
            </a:r>
            <a:r>
              <a:rPr lang="it-IT" sz="1800" dirty="0" err="1"/>
              <a:t>Giambenedetto</a:t>
            </a:r>
            <a:endParaRPr lang="it-IT" sz="1800" dirty="0"/>
          </a:p>
          <a:p>
            <a:r>
              <a:rPr lang="it-IT" sz="1200" dirty="0"/>
              <a:t>Fondazione Policlinico Universitario «</a:t>
            </a:r>
            <a:r>
              <a:rPr lang="it-IT" sz="1200" dirty="0" err="1"/>
              <a:t>A.Gemelli</a:t>
            </a:r>
            <a:r>
              <a:rPr lang="it-IT" sz="1200" dirty="0"/>
              <a:t>»  Roma</a:t>
            </a:r>
          </a:p>
        </p:txBody>
      </p:sp>
    </p:spTree>
    <p:extLst>
      <p:ext uri="{BB962C8B-B14F-4D97-AF65-F5344CB8AC3E}">
        <p14:creationId xmlns:p14="http://schemas.microsoft.com/office/powerpoint/2010/main" val="106829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666" y="1127196"/>
            <a:ext cx="8203718" cy="857250"/>
          </a:xfrm>
        </p:spPr>
        <p:txBody>
          <a:bodyPr>
            <a:normAutofit/>
          </a:bodyPr>
          <a:lstStyle/>
          <a:p>
            <a:pPr algn="ctr"/>
            <a:r>
              <a:rPr lang="it-IT" sz="3000" b="1" i="1" dirty="0">
                <a:solidFill>
                  <a:srgbClr val="A02033"/>
                </a:solidFill>
              </a:rPr>
              <a:t>Criteri di inclusione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666" y="2378237"/>
            <a:ext cx="8066558" cy="3156998"/>
          </a:xfrm>
        </p:spPr>
        <p:txBody>
          <a:bodyPr/>
          <a:lstStyle/>
          <a:p>
            <a:r>
              <a:rPr lang="it-IT" sz="1950" dirty="0">
                <a:solidFill>
                  <a:schemeClr val="tx1"/>
                </a:solidFill>
              </a:rPr>
              <a:t>Pazienti in terapia standard a 3 farmaci che passano ad una qualsiasi terapia ottimizzata (secondo linee-guida);</a:t>
            </a:r>
          </a:p>
          <a:p>
            <a:endParaRPr lang="it-IT" sz="1950" dirty="0">
              <a:solidFill>
                <a:schemeClr val="tx1"/>
              </a:solidFill>
            </a:endParaRPr>
          </a:p>
          <a:p>
            <a:r>
              <a:rPr lang="it-IT" sz="1950" dirty="0">
                <a:solidFill>
                  <a:schemeClr val="tx1"/>
                </a:solidFill>
              </a:rPr>
              <a:t>Soppressione virologica al momento dello </a:t>
            </a:r>
            <a:r>
              <a:rPr lang="it-IT" sz="1950" dirty="0" err="1">
                <a:solidFill>
                  <a:schemeClr val="tx1"/>
                </a:solidFill>
              </a:rPr>
              <a:t>switch</a:t>
            </a:r>
            <a:r>
              <a:rPr lang="it-IT" sz="1950" dirty="0">
                <a:solidFill>
                  <a:schemeClr val="tx1"/>
                </a:solidFill>
              </a:rPr>
              <a:t>;</a:t>
            </a:r>
          </a:p>
          <a:p>
            <a:endParaRPr lang="it-IT" sz="1950" dirty="0">
              <a:solidFill>
                <a:schemeClr val="tx1"/>
              </a:solidFill>
            </a:endParaRPr>
          </a:p>
          <a:p>
            <a:r>
              <a:rPr lang="it-IT" sz="1950" dirty="0">
                <a:solidFill>
                  <a:schemeClr val="tx1"/>
                </a:solidFill>
              </a:rPr>
              <a:t>Assenza di controindicazioni alla semplificazione</a:t>
            </a:r>
            <a:r>
              <a:rPr lang="it-IT" sz="195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9405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791912"/>
              </p:ext>
            </p:extLst>
          </p:nvPr>
        </p:nvGraphicFramePr>
        <p:xfrm>
          <a:off x="-113288" y="1339854"/>
          <a:ext cx="7582485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4204508072"/>
              </p:ext>
            </p:extLst>
          </p:nvPr>
        </p:nvGraphicFramePr>
        <p:xfrm>
          <a:off x="2704407" y="1825142"/>
          <a:ext cx="3720669" cy="2849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>
          <a:xfrm>
            <a:off x="1581123" y="472367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3000" b="1" i="1" dirty="0">
                <a:solidFill>
                  <a:srgbClr val="A020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Terapie </a:t>
            </a:r>
            <a:r>
              <a:rPr lang="it-IT" sz="3000" b="1" i="1" dirty="0" err="1">
                <a:solidFill>
                  <a:srgbClr val="A020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</a:t>
            </a:r>
            <a:r>
              <a:rPr lang="it-IT" sz="3000" b="1" i="1" dirty="0">
                <a:solidFill>
                  <a:srgbClr val="A020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-ottimizzazione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539969711"/>
              </p:ext>
            </p:extLst>
          </p:nvPr>
        </p:nvGraphicFramePr>
        <p:xfrm>
          <a:off x="5741985" y="1882440"/>
          <a:ext cx="3731360" cy="302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045422" y="133985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2014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204350" y="133985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20506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499350"/>
              </p:ext>
            </p:extLst>
          </p:nvPr>
        </p:nvGraphicFramePr>
        <p:xfrm>
          <a:off x="604911" y="1488736"/>
          <a:ext cx="8088923" cy="4982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485899" y="944723"/>
            <a:ext cx="6406075" cy="1088027"/>
          </a:xfrm>
        </p:spPr>
        <p:txBody>
          <a:bodyPr>
            <a:normAutofit/>
          </a:bodyPr>
          <a:lstStyle/>
          <a:p>
            <a:pPr algn="ctr"/>
            <a:r>
              <a:rPr lang="it-IT" sz="3000" b="1" i="1" dirty="0">
                <a:solidFill>
                  <a:srgbClr val="A02033"/>
                </a:solidFill>
              </a:rPr>
              <a:t>Terapie ottimizzate a confronto</a:t>
            </a:r>
          </a:p>
        </p:txBody>
      </p:sp>
    </p:spTree>
    <p:extLst>
      <p:ext uri="{BB962C8B-B14F-4D97-AF65-F5344CB8AC3E}">
        <p14:creationId xmlns:p14="http://schemas.microsoft.com/office/powerpoint/2010/main" val="118125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13" y="2021134"/>
            <a:ext cx="3186354" cy="2650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776" y="2021135"/>
            <a:ext cx="3283465" cy="2657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98579" y="888207"/>
            <a:ext cx="6819314" cy="806851"/>
          </a:xfrm>
        </p:spPr>
        <p:txBody>
          <a:bodyPr>
            <a:noAutofit/>
          </a:bodyPr>
          <a:lstStyle/>
          <a:p>
            <a:pPr algn="ctr"/>
            <a:r>
              <a:rPr lang="it-IT" sz="3000" i="1" dirty="0">
                <a:solidFill>
                  <a:srgbClr val="A02033"/>
                </a:solidFill>
              </a:rPr>
              <a:t>Comportamento viro-immunologico</a:t>
            </a:r>
          </a:p>
        </p:txBody>
      </p:sp>
      <p:pic>
        <p:nvPicPr>
          <p:cNvPr id="19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69" y="2210168"/>
            <a:ext cx="2342992" cy="227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878764" y="1695058"/>
            <a:ext cx="83383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50" b="1" dirty="0"/>
              <a:t>2013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687020" y="1684895"/>
            <a:ext cx="88216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50" b="1" dirty="0"/>
              <a:t>2014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58413" y="2866475"/>
            <a:ext cx="1782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50" dirty="0"/>
              <a:t>Probabilità di rimanere in terapia ottimizzata a 12 mesi:</a:t>
            </a:r>
          </a:p>
          <a:p>
            <a:pPr algn="ctr"/>
            <a:endParaRPr lang="it-IT" sz="1350" dirty="0"/>
          </a:p>
          <a:p>
            <a:pPr algn="ctr"/>
            <a:r>
              <a:rPr lang="it-IT" b="1" dirty="0"/>
              <a:t>98.9%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717137" y="2852407"/>
            <a:ext cx="1782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50" dirty="0"/>
              <a:t>Probabilità di rimanere in terapia ottimizzata a 12 mesi:</a:t>
            </a:r>
          </a:p>
          <a:p>
            <a:pPr algn="ctr"/>
            <a:endParaRPr lang="it-IT" sz="1350" dirty="0"/>
          </a:p>
          <a:p>
            <a:pPr algn="ctr"/>
            <a:r>
              <a:rPr lang="it-IT" b="1" dirty="0"/>
              <a:t>96.4%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28606" y="4438469"/>
            <a:ext cx="1242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50" b="1" dirty="0"/>
              <a:t>Tempo (mesi)</a:t>
            </a:r>
          </a:p>
        </p:txBody>
      </p:sp>
      <p:sp>
        <p:nvSpPr>
          <p:cNvPr id="12" name="CasellaDiTesto 11"/>
          <p:cNvSpPr txBox="1"/>
          <p:nvPr/>
        </p:nvSpPr>
        <p:spPr>
          <a:xfrm rot="16200000">
            <a:off x="-401623" y="3513676"/>
            <a:ext cx="15490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50" b="1" dirty="0"/>
              <a:t>Sopravvivenza cumulata</a:t>
            </a:r>
          </a:p>
        </p:txBody>
      </p:sp>
      <p:sp>
        <p:nvSpPr>
          <p:cNvPr id="15" name="CasellaDiTesto 4"/>
          <p:cNvSpPr txBox="1"/>
          <p:nvPr/>
        </p:nvSpPr>
        <p:spPr>
          <a:xfrm>
            <a:off x="1054527" y="4910276"/>
            <a:ext cx="3249362" cy="1592744"/>
          </a:xfrm>
          <a:prstGeom prst="rect">
            <a:avLst/>
          </a:prstGeom>
          <a:ln>
            <a:solidFill>
              <a:srgbClr val="A020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500" dirty="0"/>
              <a:t>Probabilità di rimanere in soppressione virologica a 12 mesi:</a:t>
            </a:r>
          </a:p>
          <a:p>
            <a:pPr algn="ctr"/>
            <a:endParaRPr lang="it-IT" sz="1350" dirty="0"/>
          </a:p>
          <a:p>
            <a:pPr algn="ctr"/>
            <a:r>
              <a:rPr lang="it-IT" b="1" dirty="0"/>
              <a:t>2013: 99.5</a:t>
            </a:r>
            <a:r>
              <a:rPr lang="it-IT" b="1" dirty="0" smtClean="0"/>
              <a:t>%</a:t>
            </a:r>
          </a:p>
          <a:p>
            <a:pPr algn="ctr"/>
            <a:r>
              <a:rPr lang="it-IT" b="1" dirty="0" smtClean="0"/>
              <a:t>2014</a:t>
            </a:r>
            <a:r>
              <a:rPr lang="it-IT" b="1" dirty="0"/>
              <a:t>: 99.1%</a:t>
            </a:r>
          </a:p>
          <a:p>
            <a:pPr algn="ctr"/>
            <a:r>
              <a:rPr lang="it-IT" b="1" dirty="0"/>
              <a:t>2015: 94.3%</a:t>
            </a:r>
          </a:p>
        </p:txBody>
      </p:sp>
      <p:sp>
        <p:nvSpPr>
          <p:cNvPr id="16" name="CasellaDiTesto 8"/>
          <p:cNvSpPr txBox="1"/>
          <p:nvPr/>
        </p:nvSpPr>
        <p:spPr>
          <a:xfrm>
            <a:off x="4658618" y="4893723"/>
            <a:ext cx="3300049" cy="1661993"/>
          </a:xfrm>
          <a:prstGeom prst="rect">
            <a:avLst/>
          </a:prstGeom>
          <a:ln>
            <a:solidFill>
              <a:srgbClr val="A020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500" dirty="0"/>
              <a:t>Incidenza di fallimenti virologici:</a:t>
            </a:r>
          </a:p>
          <a:p>
            <a:pPr algn="ctr"/>
            <a:endParaRPr lang="it-IT" sz="1500" b="1" dirty="0"/>
          </a:p>
          <a:p>
            <a:pPr algn="ctr"/>
            <a:r>
              <a:rPr lang="it-IT" b="1" dirty="0"/>
              <a:t>2013: 0.6 per 10 PYFU</a:t>
            </a:r>
          </a:p>
          <a:p>
            <a:pPr algn="ctr"/>
            <a:r>
              <a:rPr lang="it-IT" b="1" dirty="0" smtClean="0"/>
              <a:t>2014</a:t>
            </a:r>
            <a:r>
              <a:rPr lang="it-IT" b="1" dirty="0"/>
              <a:t>: 0.4 per 10 PYFU</a:t>
            </a:r>
          </a:p>
          <a:p>
            <a:pPr algn="ctr"/>
            <a:r>
              <a:rPr lang="it-IT" b="1" dirty="0"/>
              <a:t>2015: 0.9 per 10 PYFU</a:t>
            </a:r>
          </a:p>
          <a:p>
            <a:pPr algn="ctr"/>
            <a:endParaRPr lang="it-IT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6718435" y="1684895"/>
            <a:ext cx="88216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50" b="1" dirty="0"/>
              <a:t>2015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6676702" y="2866474"/>
            <a:ext cx="1782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50" dirty="0"/>
              <a:t>Probabilità di rimanere in terapia ottimizzata a 12 mesi:</a:t>
            </a:r>
          </a:p>
          <a:p>
            <a:pPr algn="ctr"/>
            <a:endParaRPr lang="it-IT" sz="1350" dirty="0"/>
          </a:p>
          <a:p>
            <a:pPr algn="ctr"/>
            <a:r>
              <a:rPr lang="it-IT" b="1" dirty="0"/>
              <a:t>97.1%</a:t>
            </a:r>
          </a:p>
        </p:txBody>
      </p:sp>
    </p:spTree>
    <p:extLst>
      <p:ext uri="{BB962C8B-B14F-4D97-AF65-F5344CB8AC3E}">
        <p14:creationId xmlns:p14="http://schemas.microsoft.com/office/powerpoint/2010/main" val="392570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0056" y="450166"/>
            <a:ext cx="6856995" cy="970671"/>
          </a:xfrm>
        </p:spPr>
        <p:txBody>
          <a:bodyPr>
            <a:normAutofit/>
          </a:bodyPr>
          <a:lstStyle/>
          <a:p>
            <a:pPr algn="ctr"/>
            <a:r>
              <a:rPr lang="it-IT" sz="3000" b="1" i="1" dirty="0">
                <a:solidFill>
                  <a:srgbClr val="A02033"/>
                </a:solidFill>
              </a:rPr>
              <a:t>Cambiamenti del profilo metabolico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0853" y="1420837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Miglioramenti significativi della funzionalità renale nei pz in terapia duplice o mono (creatinina: -0.01 mg/dl; p 0.025)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Peggioramento della creatinina nei pz che rimanevano in triplice terapia STR (creatinina: +0.05 mg/dl; p&lt;0.001). </a:t>
            </a:r>
          </a:p>
          <a:p>
            <a:pPr algn="just"/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Diminuzione nei livelli di colesterolo totale (-10 mg/dl; p&lt;0.001) e trigliceridi (-22 mg/dl; p&lt;0.001) riscontrata nel gruppo in semplificazione gestionale STR. </a:t>
            </a:r>
          </a:p>
          <a:p>
            <a:pPr algn="just"/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Riduzione nei livelli di transaminasi nel gruppo in de-intensificazione </a:t>
            </a:r>
            <a:r>
              <a:rPr lang="nl-N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(GPT: -4 UI/mL; p 0.002).</a:t>
            </a:r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97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4341" y="998729"/>
            <a:ext cx="7404747" cy="1227329"/>
          </a:xfrm>
        </p:spPr>
        <p:txBody>
          <a:bodyPr>
            <a:noAutofit/>
          </a:bodyPr>
          <a:lstStyle/>
          <a:p>
            <a:pPr algn="ctr"/>
            <a:r>
              <a:rPr lang="it-IT" sz="3000" b="1" i="1" dirty="0">
                <a:solidFill>
                  <a:srgbClr val="A02033"/>
                </a:solidFill>
              </a:rPr>
              <a:t>Risparmio mensile per singolo paziente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235121422"/>
              </p:ext>
            </p:extLst>
          </p:nvPr>
        </p:nvGraphicFramePr>
        <p:xfrm>
          <a:off x="861646" y="2341306"/>
          <a:ext cx="7522698" cy="3618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844183" y="1894668"/>
            <a:ext cx="967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-89 euro</a:t>
            </a:r>
          </a:p>
          <a:p>
            <a:pPr algn="ctr"/>
            <a:r>
              <a:rPr lang="it-IT" sz="1200" b="1" i="1" dirty="0"/>
              <a:t>p</a:t>
            </a:r>
            <a:r>
              <a:rPr lang="it-IT" sz="1200" b="1" dirty="0"/>
              <a:t>&lt;0.001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1914352" y="2120533"/>
            <a:ext cx="840976" cy="0"/>
          </a:xfrm>
          <a:prstGeom prst="line">
            <a:avLst/>
          </a:prstGeom>
          <a:ln>
            <a:solidFill>
              <a:srgbClr val="A0203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374449" y="1903135"/>
            <a:ext cx="967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-204 euro</a:t>
            </a:r>
          </a:p>
          <a:p>
            <a:pPr algn="ctr"/>
            <a:r>
              <a:rPr lang="it-IT" sz="1200" b="1" i="1" dirty="0"/>
              <a:t>p</a:t>
            </a:r>
            <a:r>
              <a:rPr lang="it-IT" sz="1200" b="1" dirty="0"/>
              <a:t>&lt;0.001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3437782" y="2123907"/>
            <a:ext cx="840976" cy="0"/>
          </a:xfrm>
          <a:prstGeom prst="line">
            <a:avLst/>
          </a:prstGeom>
          <a:ln>
            <a:solidFill>
              <a:srgbClr val="A0203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4878759" y="1903134"/>
            <a:ext cx="967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-89 euro</a:t>
            </a:r>
          </a:p>
          <a:p>
            <a:pPr algn="ctr"/>
            <a:r>
              <a:rPr lang="it-IT" sz="1200" b="1" i="1" dirty="0"/>
              <a:t>p &lt; </a:t>
            </a:r>
            <a:r>
              <a:rPr lang="it-IT" sz="1200" b="1" dirty="0"/>
              <a:t>0.05</a:t>
            </a:r>
          </a:p>
        </p:txBody>
      </p:sp>
      <p:cxnSp>
        <p:nvCxnSpPr>
          <p:cNvPr id="10" name="Connettore 1 7"/>
          <p:cNvCxnSpPr/>
          <p:nvPr/>
        </p:nvCxnSpPr>
        <p:spPr>
          <a:xfrm>
            <a:off x="4878759" y="2117874"/>
            <a:ext cx="840976" cy="0"/>
          </a:xfrm>
          <a:prstGeom prst="line">
            <a:avLst/>
          </a:prstGeom>
          <a:ln>
            <a:solidFill>
              <a:srgbClr val="A0203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852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85725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it-IT" sz="3000" b="1" dirty="0">
                <a:solidFill>
                  <a:srgbClr val="A02033"/>
                </a:solidFill>
              </a:rPr>
              <a:t>Conclusioni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51422"/>
            <a:ext cx="7886700" cy="3827529"/>
          </a:xfrm>
        </p:spPr>
        <p:txBody>
          <a:bodyPr>
            <a:normAutofit/>
          </a:bodyPr>
          <a:lstStyle/>
          <a:p>
            <a:pPr algn="just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Nell’ultimo triennio si è posta particolare attenzione  alle strategie di ottimizzazione terapeutica, in primis al fine di cercare di ridurre gli effetti indesiderati della </a:t>
            </a: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cART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strategie di ottimizzazione hanno mostrato un miglior impatto economico rispetto alle precedenti scelte terapeutiche, pur mantenendo un adeguato livello di controllo viro-immunologico.</a:t>
            </a:r>
          </a:p>
          <a:p>
            <a:pPr algn="just"/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Gli schemi di de-intensificazione e i regimi STR hanno mostrato, a fronte della riduzione dei costi, un impatto significativo sul metabolismo basale e sulla funzionalità renale. </a:t>
            </a:r>
          </a:p>
          <a:p>
            <a:pPr marL="0" indent="0">
              <a:buNone/>
            </a:pPr>
            <a:endParaRPr lang="it-IT" sz="1950" dirty="0"/>
          </a:p>
          <a:p>
            <a:endParaRPr lang="it-IT" sz="1950" dirty="0"/>
          </a:p>
        </p:txBody>
      </p:sp>
    </p:spTree>
    <p:extLst>
      <p:ext uri="{BB962C8B-B14F-4D97-AF65-F5344CB8AC3E}">
        <p14:creationId xmlns:p14="http://schemas.microsoft.com/office/powerpoint/2010/main" val="253750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0397" y="199437"/>
            <a:ext cx="7741627" cy="951211"/>
          </a:xfrm>
        </p:spPr>
        <p:txBody>
          <a:bodyPr>
            <a:normAutofit/>
          </a:bodyPr>
          <a:lstStyle/>
          <a:p>
            <a:pPr algn="ctr"/>
            <a:r>
              <a:rPr lang="it-IT" sz="3000" dirty="0"/>
              <a:t>Caratteristiche tecniche: hardware e software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313" y="1077820"/>
            <a:ext cx="8515350" cy="5308911"/>
          </a:xfrm>
        </p:spPr>
        <p:txBody>
          <a:bodyPr>
            <a:normAutofit fontScale="85000" lnSpcReduction="20000"/>
          </a:bodyPr>
          <a:lstStyle/>
          <a:p>
            <a:r>
              <a:rPr lang="it-IT" sz="2175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Workstation Dell</a:t>
            </a:r>
          </a:p>
          <a:p>
            <a:pPr lvl="1"/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CPU: Intel Core 2 Duo E8400 @ 3.00GHz</a:t>
            </a:r>
          </a:p>
          <a:p>
            <a:pPr lvl="1"/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RAM: 4 GB</a:t>
            </a:r>
          </a:p>
          <a:p>
            <a:pPr lvl="1"/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HD: 2x1TB in RAID1</a:t>
            </a:r>
          </a:p>
          <a:p>
            <a:r>
              <a:rPr lang="it-IT" sz="2175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SO: Windows 7</a:t>
            </a:r>
          </a:p>
          <a:p>
            <a:pPr lvl="1"/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Tutti i software sono installati in ambiente Windows, e viene utilizzata l’utilità di pianificazione del SO per l’esecuzione programmata dei task</a:t>
            </a:r>
          </a:p>
          <a:p>
            <a:r>
              <a:rPr lang="it-IT" sz="2175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DBMS: </a:t>
            </a:r>
            <a:r>
              <a:rPr lang="it-IT" sz="2175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MySQL</a:t>
            </a:r>
            <a:r>
              <a:rPr lang="it-IT" sz="2175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5.5</a:t>
            </a:r>
          </a:p>
          <a:p>
            <a:pPr lvl="1"/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Il DBMS utilizzato è </a:t>
            </a:r>
            <a:r>
              <a:rPr lang="it-IT" sz="217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MySQL</a:t>
            </a:r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5.5; è stato scelto per l’enorme presenza di documentazione e per l’assenza di limiti al suo utilizzo, presenti invece in altri DBMS gratuiti (e.g. Oracle e Microsoft SQL Server)</a:t>
            </a:r>
          </a:p>
          <a:p>
            <a:r>
              <a:rPr lang="it-IT" sz="2175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ETL: </a:t>
            </a:r>
            <a:r>
              <a:rPr lang="it-IT" sz="2175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Pentaho</a:t>
            </a:r>
            <a:r>
              <a:rPr lang="it-IT" sz="2175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PDI</a:t>
            </a:r>
          </a:p>
          <a:p>
            <a:pPr lvl="1"/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ETL sta per </a:t>
            </a:r>
            <a:r>
              <a:rPr lang="it-IT" sz="217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Extraction</a:t>
            </a:r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</a:t>
            </a:r>
            <a:r>
              <a:rPr lang="it-IT" sz="217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Transformation</a:t>
            </a:r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and </a:t>
            </a:r>
            <a:r>
              <a:rPr lang="it-IT" sz="217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Load</a:t>
            </a:r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; è una categoria di applicativi pensata appositamente per la manipolazione complessa di dati e per l’alimentazione di database da fonti esterne estremamente eterogenee, ma non solo</a:t>
            </a:r>
          </a:p>
          <a:p>
            <a:r>
              <a:rPr lang="it-IT" sz="2175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GUI: MS Access</a:t>
            </a:r>
          </a:p>
          <a:p>
            <a:pPr lvl="1"/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MS Access viene utilizzato solo per l’interfaccia grafica del database, a cui si collega con tabelle collegate</a:t>
            </a:r>
          </a:p>
          <a:p>
            <a:pPr lvl="2"/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semplicità e velocità dell’interfaccia grafica</a:t>
            </a:r>
          </a:p>
          <a:p>
            <a:pPr lvl="2"/>
            <a:r>
              <a:rPr lang="it-IT" sz="2175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semplicità di sviluppo</a:t>
            </a:r>
          </a:p>
          <a:p>
            <a:pPr lvl="1"/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21179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27436" y="189478"/>
            <a:ext cx="7053944" cy="1035617"/>
          </a:xfrm>
        </p:spPr>
        <p:txBody>
          <a:bodyPr>
            <a:normAutofit/>
          </a:bodyPr>
          <a:lstStyle/>
          <a:p>
            <a:pPr algn="ctr"/>
            <a:r>
              <a:rPr lang="it-IT" sz="3000" dirty="0"/>
              <a:t>Caratteristiche tecniche: ottenimento dati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2466" y="1729827"/>
            <a:ext cx="7886700" cy="4066809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Il dipartimento di data </a:t>
            </a: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warehouse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del Policlinico Gemelli invia quotidianamente i dati dei nostri pazienti sul nostro server in formato Access</a:t>
            </a:r>
          </a:p>
          <a:p>
            <a:pPr lvl="1"/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Esami di laboratorio</a:t>
            </a:r>
          </a:p>
          <a:p>
            <a:pPr lvl="1"/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Ricoveri</a:t>
            </a:r>
          </a:p>
          <a:p>
            <a:pPr lvl="1"/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Radiografie</a:t>
            </a:r>
          </a:p>
          <a:p>
            <a:pPr lvl="1"/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Altro</a:t>
            </a:r>
          </a:p>
          <a:p>
            <a:pPr lvl="1"/>
            <a:endParaRPr lang="it-IT" sz="1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Una procedura estrapola i dati di nostro interesse e li modella inserendoli nelle opportune tabelle del database</a:t>
            </a:r>
          </a:p>
        </p:txBody>
      </p:sp>
    </p:spTree>
    <p:extLst>
      <p:ext uri="{BB962C8B-B14F-4D97-AF65-F5344CB8AC3E}">
        <p14:creationId xmlns:p14="http://schemas.microsoft.com/office/powerpoint/2010/main" val="274037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5287" y="255001"/>
            <a:ext cx="5649836" cy="1063752"/>
          </a:xfrm>
        </p:spPr>
        <p:txBody>
          <a:bodyPr>
            <a:normAutofit/>
          </a:bodyPr>
          <a:lstStyle/>
          <a:p>
            <a:pPr algn="ctr"/>
            <a:r>
              <a:rPr lang="it-IT" sz="3000" dirty="0"/>
              <a:t>I dati che possiamo ottenere/1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054140"/>
              </p:ext>
            </p:extLst>
          </p:nvPr>
        </p:nvGraphicFramePr>
        <p:xfrm>
          <a:off x="140677" y="2159512"/>
          <a:ext cx="2855741" cy="304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2710279772"/>
              </p:ext>
            </p:extLst>
          </p:nvPr>
        </p:nvGraphicFramePr>
        <p:xfrm>
          <a:off x="3119791" y="1925904"/>
          <a:ext cx="3086800" cy="3133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/>
          <p:nvPr>
            <p:extLst>
              <p:ext uri="{D42A27DB-BD31-4B8C-83A1-F6EECF244321}">
                <p14:modId xmlns:p14="http://schemas.microsoft.com/office/powerpoint/2010/main" val="3567501597"/>
              </p:ext>
            </p:extLst>
          </p:nvPr>
        </p:nvGraphicFramePr>
        <p:xfrm>
          <a:off x="6313230" y="2159513"/>
          <a:ext cx="2644725" cy="3045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2573567" y="5607209"/>
            <a:ext cx="4557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PAZIENTI PRESENTI NEL DB: 5128</a:t>
            </a:r>
          </a:p>
        </p:txBody>
      </p:sp>
    </p:spTree>
    <p:extLst>
      <p:ext uri="{BB962C8B-B14F-4D97-AF65-F5344CB8AC3E}">
        <p14:creationId xmlns:p14="http://schemas.microsoft.com/office/powerpoint/2010/main" val="311208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9451" y="268071"/>
            <a:ext cx="5996198" cy="1120023"/>
          </a:xfrm>
        </p:spPr>
        <p:txBody>
          <a:bodyPr>
            <a:normAutofit/>
          </a:bodyPr>
          <a:lstStyle/>
          <a:p>
            <a:r>
              <a:rPr lang="it-IT" sz="3000" dirty="0"/>
              <a:t>I dati che possiamo ottenere/2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930706"/>
              </p:ext>
            </p:extLst>
          </p:nvPr>
        </p:nvGraphicFramePr>
        <p:xfrm>
          <a:off x="294885" y="1464659"/>
          <a:ext cx="2832002" cy="3931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/>
          <p:nvPr>
            <p:extLst>
              <p:ext uri="{D42A27DB-BD31-4B8C-83A1-F6EECF244321}">
                <p14:modId xmlns:p14="http://schemas.microsoft.com/office/powerpoint/2010/main" val="2475115945"/>
              </p:ext>
            </p:extLst>
          </p:nvPr>
        </p:nvGraphicFramePr>
        <p:xfrm>
          <a:off x="3105266" y="1343403"/>
          <a:ext cx="2218006" cy="381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993737798"/>
              </p:ext>
            </p:extLst>
          </p:nvPr>
        </p:nvGraphicFramePr>
        <p:xfrm>
          <a:off x="5130462" y="1659987"/>
          <a:ext cx="4013538" cy="3207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10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46621" y="282723"/>
            <a:ext cx="5857513" cy="1370796"/>
          </a:xfrm>
        </p:spPr>
        <p:txBody>
          <a:bodyPr>
            <a:normAutofit/>
          </a:bodyPr>
          <a:lstStyle/>
          <a:p>
            <a:r>
              <a:rPr lang="it-IT" sz="3000" dirty="0"/>
              <a:t>I dati che possiamo ottenere/3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012874"/>
            <a:ext cx="7886700" cy="5164089"/>
          </a:xfrm>
        </p:spPr>
        <p:txBody>
          <a:bodyPr/>
          <a:lstStyle/>
          <a:p>
            <a:pPr algn="just"/>
            <a:r>
              <a:rPr lang="it-IT" sz="2100" dirty="0">
                <a:latin typeface="+mn-lt"/>
              </a:rPr>
              <a:t>Dei 4400 pazienti in vita, il 79% continua a essere seguito presso le nostre strutture, mentre sono 950 i pazienti che non hanno eseguito analisi negli ultimi 24 mesi e sono perciò da considerarsi trasferiti/persi al follow-up.</a:t>
            </a:r>
          </a:p>
          <a:p>
            <a:pPr algn="just"/>
            <a:r>
              <a:rPr lang="it-IT" sz="2100" dirty="0">
                <a:latin typeface="+mn-lt"/>
              </a:rPr>
              <a:t>Tra i pazienti seguiti regolarmente, l’86% presenta una viremia soppressa, con un buon controllo dell’infezione da HIV.</a:t>
            </a: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1532440280"/>
              </p:ext>
            </p:extLst>
          </p:nvPr>
        </p:nvGraphicFramePr>
        <p:xfrm>
          <a:off x="4670474" y="2968283"/>
          <a:ext cx="4334966" cy="309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655646342"/>
              </p:ext>
            </p:extLst>
          </p:nvPr>
        </p:nvGraphicFramePr>
        <p:xfrm>
          <a:off x="815926" y="2968283"/>
          <a:ext cx="3854548" cy="320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32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1700" y="946158"/>
            <a:ext cx="8809149" cy="40697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300" dirty="0">
                <a:solidFill>
                  <a:srgbClr val="A02033"/>
                </a:solidFill>
              </a:rPr>
              <a:t>Come usare i dati: un esempio</a:t>
            </a:r>
            <a:r>
              <a:rPr lang="it-IT" sz="3675" i="1" dirty="0">
                <a:solidFill>
                  <a:srgbClr val="A02033"/>
                </a:solidFill>
              </a:rPr>
              <a:t/>
            </a:r>
            <a:br>
              <a:rPr lang="it-IT" sz="3675" i="1" dirty="0">
                <a:solidFill>
                  <a:srgbClr val="A02033"/>
                </a:solidFill>
              </a:rPr>
            </a:br>
            <a:r>
              <a:rPr lang="it-IT" sz="3675" i="1" dirty="0">
                <a:solidFill>
                  <a:srgbClr val="A02033"/>
                </a:solidFill>
              </a:rPr>
              <a:t/>
            </a:r>
            <a:br>
              <a:rPr lang="it-IT" sz="3675" i="1" dirty="0">
                <a:solidFill>
                  <a:srgbClr val="A02033"/>
                </a:solidFill>
              </a:rPr>
            </a:br>
            <a:r>
              <a:rPr lang="it-IT" sz="2325" dirty="0">
                <a:solidFill>
                  <a:srgbClr val="A02033"/>
                </a:solidFill>
              </a:rPr>
              <a:t>Decreto regione Lazio: «</a:t>
            </a:r>
            <a:r>
              <a:rPr lang="it-IT" sz="2325" i="1" dirty="0">
                <a:solidFill>
                  <a:srgbClr val="A02033"/>
                </a:solidFill>
              </a:rPr>
              <a:t>razionalizzazione dell’uso dei farmaci per la terapia antiretrovirale in HIV</a:t>
            </a:r>
            <a:r>
              <a:rPr lang="it-IT" sz="2325" dirty="0">
                <a:solidFill>
                  <a:srgbClr val="A02033"/>
                </a:solidFill>
              </a:rPr>
              <a:t>»</a:t>
            </a:r>
            <a:br>
              <a:rPr lang="it-IT" sz="2325" dirty="0">
                <a:solidFill>
                  <a:srgbClr val="A02033"/>
                </a:solidFill>
              </a:rPr>
            </a:br>
            <a:r>
              <a:rPr lang="it-IT" sz="2550" dirty="0">
                <a:solidFill>
                  <a:srgbClr val="A02033"/>
                </a:solidFill>
              </a:rPr>
              <a:t> (Gennaio 2014)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570930" y="3251101"/>
            <a:ext cx="6210690" cy="235449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100" dirty="0"/>
              <a:t>[…] in presenza di una dimostrata efficacia clinica e in assenza di controindicazioni, </a:t>
            </a:r>
            <a:r>
              <a:rPr lang="it-IT" sz="2100" b="1" dirty="0"/>
              <a:t>è raccomandato considerare il cambio verso regimi terapeutici caratterizzati da minor impatto economico </a:t>
            </a:r>
            <a:r>
              <a:rPr lang="it-IT" sz="2100" dirty="0"/>
              <a:t>rispetto al regime corrente, […] pur nel rispetto delle indicazioni cliniche e delle preferenze del paziente […] anche con il solo obiettivo della riduzione dell’impatto economico.”</a:t>
            </a:r>
          </a:p>
        </p:txBody>
      </p:sp>
    </p:spTree>
    <p:extLst>
      <p:ext uri="{BB962C8B-B14F-4D97-AF65-F5344CB8AC3E}">
        <p14:creationId xmlns:p14="http://schemas.microsoft.com/office/powerpoint/2010/main" val="222348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1859" y="-14068"/>
            <a:ext cx="8018584" cy="2658794"/>
          </a:xfrm>
        </p:spPr>
        <p:txBody>
          <a:bodyPr>
            <a:normAutofit/>
          </a:bodyPr>
          <a:lstStyle/>
          <a:p>
            <a:pPr algn="ctr"/>
            <a:r>
              <a:rPr lang="it-IT" sz="3000" dirty="0"/>
              <a:t>                     </a:t>
            </a:r>
            <a:br>
              <a:rPr lang="it-IT" sz="3000" dirty="0"/>
            </a:br>
            <a:r>
              <a:rPr lang="it-IT" sz="3000" dirty="0"/>
              <a:t>  Ottimizzare la </a:t>
            </a:r>
            <a:r>
              <a:rPr lang="it-IT" sz="3000" dirty="0" err="1"/>
              <a:t>cART</a:t>
            </a:r>
            <a:r>
              <a:rPr lang="it-IT" sz="2100" dirty="0"/>
              <a:t/>
            </a:r>
            <a:br>
              <a:rPr lang="it-IT" sz="2100" dirty="0"/>
            </a:br>
            <a:r>
              <a:rPr lang="it-IT" sz="2100" dirty="0"/>
              <a:t/>
            </a:r>
            <a:br>
              <a:rPr lang="it-IT" sz="2100" dirty="0"/>
            </a:br>
            <a:r>
              <a:rPr lang="it-IT" sz="2100" dirty="0"/>
              <a:t>«Linee Guida Italiane sull’utilizzo dei farmaci antiretrovirali e sulla gestione diagnostico-clinica delle persone con infezione da HIV»</a:t>
            </a:r>
            <a:br>
              <a:rPr lang="it-IT" sz="2100" dirty="0"/>
            </a:br>
            <a:r>
              <a:rPr lang="it-IT" sz="2100" dirty="0"/>
              <a:t>(Dicembre 2015)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8302" y="2391507"/>
            <a:ext cx="8037048" cy="3785455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dirty="0">
                <a:solidFill>
                  <a:schemeClr val="tx1"/>
                </a:solidFill>
                <a:latin typeface="+mn-lt"/>
              </a:rPr>
              <a:t>[…] Il termine ottimizzazione della </a:t>
            </a:r>
            <a:r>
              <a:rPr lang="it-IT" sz="1800" dirty="0" err="1">
                <a:solidFill>
                  <a:schemeClr val="tx1"/>
                </a:solidFill>
                <a:latin typeface="+mn-lt"/>
              </a:rPr>
              <a:t>cART</a:t>
            </a:r>
            <a:r>
              <a:rPr lang="it-IT" sz="1800" dirty="0">
                <a:solidFill>
                  <a:schemeClr val="tx1"/>
                </a:solidFill>
                <a:latin typeface="+mn-lt"/>
              </a:rPr>
              <a:t> è abitualmente utilizzato per indicare strategie finalizzate al miglior risultato possibile, attraverso cambiamenti dei regimi terapeutici anche differenti fra loro e con diversi scopi e razionali, ma sempre in condizioni di soppressione virologica (HIV-RNA &lt; 50 copie/</a:t>
            </a:r>
            <a:r>
              <a:rPr lang="it-IT" sz="1800" dirty="0" err="1">
                <a:solidFill>
                  <a:schemeClr val="tx1"/>
                </a:solidFill>
                <a:latin typeface="+mn-lt"/>
              </a:rPr>
              <a:t>mL</a:t>
            </a:r>
            <a:r>
              <a:rPr lang="it-IT" sz="1800" dirty="0">
                <a:solidFill>
                  <a:schemeClr val="tx1"/>
                </a:solidFill>
                <a:latin typeface="+mn-lt"/>
              </a:rPr>
              <a:t>). </a:t>
            </a:r>
          </a:p>
          <a:p>
            <a:pPr algn="just"/>
            <a:endParaRPr lang="it-IT" sz="1800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it-IT" sz="1800" dirty="0">
                <a:solidFill>
                  <a:schemeClr val="tx1"/>
                </a:solidFill>
                <a:latin typeface="+mn-lt"/>
              </a:rPr>
              <a:t>Sono immaginabili tre principali modalità di ottimizzazione: 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  <a:latin typeface="+mn-lt"/>
              </a:rPr>
              <a:t>Riduzione del numero di componenti del regime antiretrovirale; 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  <a:latin typeface="+mn-lt"/>
              </a:rPr>
              <a:t>Riduzione del numero di dosi/somministrazioni e di compresse giornaliere, ma sempre ricorrendo a uno schema di triplice terapia; 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  <a:latin typeface="+mn-lt"/>
              </a:rPr>
              <a:t>Altre strategie di ottimizzazione, che ricorrono ad uno schema di triplice terapia, non necessariamente inquadrabili nel razionale del precedente punto</a:t>
            </a:r>
            <a:r>
              <a:rPr lang="it-IT" sz="18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1851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677" y="1121434"/>
            <a:ext cx="8834511" cy="1790577"/>
          </a:xfrm>
        </p:spPr>
        <p:txBody>
          <a:bodyPr>
            <a:noAutofit/>
          </a:bodyPr>
          <a:lstStyle/>
          <a:p>
            <a:pPr algn="ctr"/>
            <a:r>
              <a:rPr lang="it-IT" sz="3000" dirty="0">
                <a:solidFill>
                  <a:srgbClr val="A02033"/>
                </a:solidFill>
              </a:rPr>
              <a:t>Costo-efficacia delle ottimizzazioni terapeutiche in pazienti HIV-positivi </a:t>
            </a:r>
            <a:r>
              <a:rPr lang="it-IT" sz="3000" dirty="0" err="1">
                <a:solidFill>
                  <a:srgbClr val="A02033"/>
                </a:solidFill>
              </a:rPr>
              <a:t>virosoppressi</a:t>
            </a:r>
            <a:r>
              <a:rPr lang="it-IT" sz="3000" dirty="0">
                <a:solidFill>
                  <a:srgbClr val="A02033"/>
                </a:solidFill>
              </a:rPr>
              <a:t> nell’ultimo triennio: un confronto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9670" y="2996517"/>
            <a:ext cx="7573285" cy="2729034"/>
          </a:xfrm>
        </p:spPr>
        <p:txBody>
          <a:bodyPr>
            <a:normAutofit lnSpcReduction="10000"/>
          </a:bodyPr>
          <a:lstStyle/>
          <a:p>
            <a:endParaRPr lang="it-IT" sz="1950" dirty="0"/>
          </a:p>
          <a:p>
            <a:r>
              <a:rPr lang="it-IT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Descrivere i cambiamenti nelle strategie di ottimizzazione fra 2013, 2014 e 2015;</a:t>
            </a:r>
          </a:p>
          <a:p>
            <a:pPr>
              <a:buNone/>
            </a:pPr>
            <a:endParaRPr lang="it-IT" sz="21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>
              <a:buNone/>
            </a:pPr>
            <a:endParaRPr lang="it-IT" sz="21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r>
              <a:rPr lang="it-IT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Valutare e confrontare l’impatto economico di tali scelte in rapporto all’efficacia clinica (percentuali di “treatment </a:t>
            </a:r>
            <a:r>
              <a:rPr lang="it-IT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discontinuation</a:t>
            </a:r>
            <a:r>
              <a:rPr lang="it-IT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” nei 3 anni)</a:t>
            </a:r>
          </a:p>
        </p:txBody>
      </p:sp>
    </p:spTree>
    <p:extLst>
      <p:ext uri="{BB962C8B-B14F-4D97-AF65-F5344CB8AC3E}">
        <p14:creationId xmlns:p14="http://schemas.microsoft.com/office/powerpoint/2010/main" val="225298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1034</Words>
  <Application>Microsoft Macintosh PowerPoint</Application>
  <PresentationFormat>Presentazione su schermo (4:3)</PresentationFormat>
  <Paragraphs>154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I database locali: la nostra esperienza</vt:lpstr>
      <vt:lpstr>Caratteristiche tecniche: hardware e software</vt:lpstr>
      <vt:lpstr>Caratteristiche tecniche: ottenimento dati</vt:lpstr>
      <vt:lpstr>I dati che possiamo ottenere/1</vt:lpstr>
      <vt:lpstr>I dati che possiamo ottenere/2</vt:lpstr>
      <vt:lpstr>I dati che possiamo ottenere/3</vt:lpstr>
      <vt:lpstr>Come usare i dati: un esempio  Decreto regione Lazio: «razionalizzazione dell’uso dei farmaci per la terapia antiretrovirale in HIV»  (Gennaio 2014) </vt:lpstr>
      <vt:lpstr>                        Ottimizzare la cART  «Linee Guida Italiane sull’utilizzo dei farmaci antiretrovirali e sulla gestione diagnostico-clinica delle persone con infezione da HIV» (Dicembre 2015)</vt:lpstr>
      <vt:lpstr>Costo-efficacia delle ottimizzazioni terapeutiche in pazienti HIV-positivi virosoppressi nell’ultimo triennio: un confronto</vt:lpstr>
      <vt:lpstr>Criteri di inclusione</vt:lpstr>
      <vt:lpstr>Presentazione di PowerPoint</vt:lpstr>
      <vt:lpstr>Terapie ottimizzate a confronto</vt:lpstr>
      <vt:lpstr>Comportamento viro-immunologico</vt:lpstr>
      <vt:lpstr>Cambiamenti del profilo metabolico</vt:lpstr>
      <vt:lpstr>Risparmio mensile per singolo paziente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della presentazione</dc:title>
  <dc:creator>Di Cunsolo, Marcello</dc:creator>
  <cp:lastModifiedBy>Simona Di Giambenedetto</cp:lastModifiedBy>
  <cp:revision>68</cp:revision>
  <dcterms:created xsi:type="dcterms:W3CDTF">2016-09-16T10:32:44Z</dcterms:created>
  <dcterms:modified xsi:type="dcterms:W3CDTF">2016-10-03T09:37:12Z</dcterms:modified>
</cp:coreProperties>
</file>